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5"/>
  </p:sldMasterIdLst>
  <p:notesMasterIdLst>
    <p:notesMasterId r:id="rId22"/>
  </p:notesMasterIdLst>
  <p:handoutMasterIdLst>
    <p:handoutMasterId r:id="rId23"/>
  </p:handoutMasterIdLst>
  <p:sldIdLst>
    <p:sldId id="279" r:id="rId16"/>
    <p:sldId id="823" r:id="rId17"/>
    <p:sldId id="873" r:id="rId18"/>
    <p:sldId id="385" r:id="rId19"/>
    <p:sldId id="824" r:id="rId20"/>
    <p:sldId id="384" r:id="rId21"/>
  </p:sldIdLst>
  <p:sldSz cx="9144000" cy="6858000" type="screen4x3"/>
  <p:notesSz cx="6805613" cy="99441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93F5DDE-8357-6FCB-BE19-B6F49D00F58B}" name="Jesper Brink Olesen - Viborg Varme" initials="JBOVV" userId="S::jo@viborgvarme.dk::c9d1152c-6d36-4f96-9521-bd1ee9ea7b5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 Diget" initials="TD" lastIdx="1" clrIdx="0">
    <p:extLst>
      <p:ext uri="{19B8F6BF-5375-455C-9EA6-DF929625EA0E}">
        <p15:presenceInfo xmlns:p15="http://schemas.microsoft.com/office/powerpoint/2012/main" userId="S::td@viborgvarme.dk::1f884614-6e0e-4e6f-927f-234fcc34ed0a" providerId="AD"/>
      </p:ext>
    </p:extLst>
  </p:cmAuthor>
  <p:cmAuthor id="2" name="Jesper" initials="J" lastIdx="1" clrIdx="1">
    <p:extLst>
      <p:ext uri="{19B8F6BF-5375-455C-9EA6-DF929625EA0E}">
        <p15:presenceInfo xmlns:p15="http://schemas.microsoft.com/office/powerpoint/2012/main" userId="S::jo@viborgvarme.dk::11be1538-79d8-4939-82b8-b767805d825b_5::10037FFEA4A478D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045349"/>
    <a:srgbClr val="356FB4"/>
    <a:srgbClr val="7F7F7F"/>
    <a:srgbClr val="525252"/>
    <a:srgbClr val="E22E2D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ema til typografi 1 - Markerin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18" autoAdjust="0"/>
    <p:restoredTop sz="93023" autoAdjust="0"/>
  </p:normalViewPr>
  <p:slideViewPr>
    <p:cSldViewPr snapToGrid="0" snapToObjects="1">
      <p:cViewPr varScale="1">
        <p:scale>
          <a:sx n="162" d="100"/>
          <a:sy n="162" d="100"/>
        </p:scale>
        <p:origin x="1950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" Target="slides/slide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19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099" cy="497205"/>
          </a:xfrm>
          <a:prstGeom prst="rect">
            <a:avLst/>
          </a:prstGeom>
        </p:spPr>
        <p:txBody>
          <a:bodyPr vert="horz" lIns="92210" tIns="46105" rIns="92210" bIns="46105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2210" tIns="46105" rIns="92210" bIns="46105" rtlCol="0"/>
          <a:lstStyle>
            <a:lvl1pPr algn="r">
              <a:defRPr sz="1200"/>
            </a:lvl1pPr>
          </a:lstStyle>
          <a:p>
            <a:fld id="{F89CF876-095F-BD4C-9E50-D2293AEFE2D9}" type="datetimeFigureOut">
              <a:rPr lang="da-DK" smtClean="0"/>
              <a:t>10-04-2024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2" y="9445169"/>
            <a:ext cx="2949099" cy="497205"/>
          </a:xfrm>
          <a:prstGeom prst="rect">
            <a:avLst/>
          </a:prstGeom>
        </p:spPr>
        <p:txBody>
          <a:bodyPr vert="horz" lIns="92210" tIns="46105" rIns="92210" bIns="46105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2210" tIns="46105" rIns="92210" bIns="46105" rtlCol="0" anchor="b"/>
          <a:lstStyle>
            <a:lvl1pPr algn="r">
              <a:defRPr sz="1200"/>
            </a:lvl1pPr>
          </a:lstStyle>
          <a:p>
            <a:fld id="{9E7C070B-5551-BB41-BF55-D85A55276F5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6137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099" cy="497205"/>
          </a:xfrm>
          <a:prstGeom prst="rect">
            <a:avLst/>
          </a:prstGeom>
        </p:spPr>
        <p:txBody>
          <a:bodyPr vert="horz" lIns="92210" tIns="46105" rIns="92210" bIns="46105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2210" tIns="46105" rIns="92210" bIns="46105" rtlCol="0"/>
          <a:lstStyle>
            <a:lvl1pPr algn="r">
              <a:defRPr sz="1200"/>
            </a:lvl1pPr>
          </a:lstStyle>
          <a:p>
            <a:fld id="{F6CF1A41-270C-BC4E-9594-3563FC321529}" type="datetimeFigureOut">
              <a:rPr lang="da-DK" smtClean="0"/>
              <a:t>10-04-2024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10" tIns="46105" rIns="92210" bIns="46105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23449"/>
            <a:ext cx="5444490" cy="4474845"/>
          </a:xfrm>
          <a:prstGeom prst="rect">
            <a:avLst/>
          </a:prstGeom>
        </p:spPr>
        <p:txBody>
          <a:bodyPr vert="horz" lIns="92210" tIns="46105" rIns="92210" bIns="46105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2" y="9445169"/>
            <a:ext cx="2949099" cy="497205"/>
          </a:xfrm>
          <a:prstGeom prst="rect">
            <a:avLst/>
          </a:prstGeom>
        </p:spPr>
        <p:txBody>
          <a:bodyPr vert="horz" lIns="92210" tIns="46105" rIns="92210" bIns="46105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2210" tIns="46105" rIns="92210" bIns="46105" rtlCol="0" anchor="b"/>
          <a:lstStyle>
            <a:lvl1pPr algn="r">
              <a:defRPr sz="1200"/>
            </a:lvl1pPr>
          </a:lstStyle>
          <a:p>
            <a:fld id="{3747044C-5946-5149-B4B0-4AAD16D70B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1693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40A9D-3CE7-45BB-8AEE-194A6910334B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4647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Første fase af </a:t>
            </a:r>
            <a:r>
              <a:rPr lang="da-DK" err="1"/>
              <a:t>Applevarme</a:t>
            </a:r>
            <a:r>
              <a:rPr lang="da-DK"/>
              <a:t> = Transmission fra </a:t>
            </a:r>
            <a:r>
              <a:rPr lang="da-DK" err="1"/>
              <a:t>Taphede</a:t>
            </a:r>
            <a:r>
              <a:rPr lang="da-DK"/>
              <a:t> til Apple</a:t>
            </a:r>
          </a:p>
          <a:p>
            <a:r>
              <a:rPr lang="da-DK"/>
              <a:t>Anden fase af </a:t>
            </a:r>
            <a:r>
              <a:rPr lang="da-DK" err="1"/>
              <a:t>Applevarme</a:t>
            </a:r>
            <a:r>
              <a:rPr lang="da-DK"/>
              <a:t> = Transmission fra knudepunkt til Industrivej</a:t>
            </a:r>
          </a:p>
          <a:p>
            <a:endParaRPr lang="da-DK"/>
          </a:p>
          <a:p>
            <a:r>
              <a:rPr lang="da-DK"/>
              <a:t>Men ikke fleksibilitet i brændselsvalget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D00DD-5CE5-4691-BD2F-2133DDAFF03E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5581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207727"/>
            <a:ext cx="7772400" cy="1016965"/>
          </a:xfrm>
        </p:spPr>
        <p:txBody>
          <a:bodyPr>
            <a:normAutofit/>
          </a:bodyPr>
          <a:lstStyle>
            <a:lvl1pPr algn="ctr">
              <a:defRPr sz="3600" cap="all">
                <a:solidFill>
                  <a:srgbClr val="045349"/>
                </a:solidFill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245678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4534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C833-8CCA-5F41-8103-64027B13C5CE}" type="datetimeFigureOut">
              <a:rPr lang="da-DK" smtClean="0"/>
              <a:t>10-04-2024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CCBD9-0618-EB4F-85E7-7EDDDA9BD5AA}" type="slidenum">
              <a:rPr lang="da-DK" smtClean="0"/>
              <a:t>‹nr.›</a:t>
            </a:fld>
            <a:endParaRPr lang="da-DK"/>
          </a:p>
        </p:txBody>
      </p:sp>
      <p:cxnSp>
        <p:nvCxnSpPr>
          <p:cNvPr id="8" name="Lige forbindelse 7"/>
          <p:cNvCxnSpPr/>
          <p:nvPr userDrawn="1"/>
        </p:nvCxnSpPr>
        <p:spPr>
          <a:xfrm>
            <a:off x="685800" y="3136347"/>
            <a:ext cx="7772400" cy="0"/>
          </a:xfrm>
          <a:prstGeom prst="line">
            <a:avLst/>
          </a:prstGeom>
          <a:ln>
            <a:solidFill>
              <a:srgbClr val="A6A6A6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Billede 8">
            <a:extLst>
              <a:ext uri="{FF2B5EF4-FFF2-40B4-BE49-F238E27FC236}">
                <a16:creationId xmlns:a16="http://schemas.microsoft.com/office/drawing/2014/main" id="{7AE43DDE-F581-46C7-9298-EB76811A25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3650" y="5249054"/>
            <a:ext cx="2676699" cy="100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2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57942" y="1065334"/>
            <a:ext cx="8811491" cy="5404366"/>
          </a:xfrm>
          <a:prstGeom prst="rect">
            <a:avLst/>
          </a:prstGeom>
          <a:noFill/>
          <a:ln w="25400" cmpd="sng"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166574"/>
            <a:ext cx="8229600" cy="5201884"/>
          </a:xfrm>
        </p:spPr>
        <p:txBody>
          <a:bodyPr>
            <a:normAutofit/>
          </a:bodyPr>
          <a:lstStyle>
            <a:lvl1pPr marL="198000" indent="-198000">
              <a:spcBef>
                <a:spcPts val="0"/>
              </a:spcBef>
              <a:buClr>
                <a:srgbClr val="045349"/>
              </a:buClr>
              <a:buSzPct val="100000"/>
              <a:buFont typeface="Arial"/>
              <a:buChar char="•"/>
              <a:defRPr sz="2600">
                <a:solidFill>
                  <a:srgbClr val="7F7F7F"/>
                </a:solidFill>
              </a:defRPr>
            </a:lvl1pPr>
            <a:lvl2pPr marL="742950" indent="-198000">
              <a:buClr>
                <a:srgbClr val="045349"/>
              </a:buClr>
              <a:buFont typeface="Arial"/>
              <a:buChar char="•"/>
              <a:defRPr lang="da-DK" sz="2600" kern="1200" dirty="0" smtClean="0">
                <a:solidFill>
                  <a:srgbClr val="7F7F7F"/>
                </a:solidFill>
                <a:latin typeface="Open Sans"/>
                <a:ea typeface="Open Sans"/>
                <a:cs typeface="Open Sans"/>
              </a:defRPr>
            </a:lvl2pPr>
            <a:lvl3pPr marL="1143000" indent="-198000">
              <a:buClr>
                <a:srgbClr val="045349"/>
              </a:buClr>
              <a:buFont typeface="Arial"/>
              <a:buChar char="•"/>
              <a:defRPr lang="da-DK" sz="2600" kern="1200" dirty="0" smtClean="0">
                <a:solidFill>
                  <a:srgbClr val="7F7F7F"/>
                </a:solidFill>
                <a:latin typeface="Open Sans"/>
                <a:ea typeface="Open Sans"/>
                <a:cs typeface="Open Sans"/>
              </a:defRPr>
            </a:lvl3pPr>
            <a:lvl4pPr marL="1600200" indent="-198000">
              <a:buClr>
                <a:srgbClr val="045349"/>
              </a:buClr>
              <a:buFont typeface="Arial"/>
              <a:buChar char="•"/>
              <a:defRPr lang="da-DK" sz="2600" kern="1200" dirty="0" smtClean="0">
                <a:solidFill>
                  <a:srgbClr val="7F7F7F"/>
                </a:solidFill>
                <a:latin typeface="Open Sans"/>
                <a:ea typeface="Open Sans"/>
                <a:cs typeface="Open Sans"/>
              </a:defRPr>
            </a:lvl4pPr>
            <a:lvl5pPr marL="2057400" indent="-198000">
              <a:buClr>
                <a:srgbClr val="045349"/>
              </a:buClr>
              <a:buFont typeface="Arial"/>
              <a:buChar char="•"/>
              <a:defRPr lang="da-DK" sz="2600" kern="1200" dirty="0" smtClean="0">
                <a:solidFill>
                  <a:srgbClr val="7F7F7F"/>
                </a:solidFill>
                <a:latin typeface="Open Sans"/>
                <a:ea typeface="Open Sans"/>
                <a:cs typeface="Open Sans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497478"/>
            <a:ext cx="2133600" cy="365125"/>
          </a:xfrm>
        </p:spPr>
        <p:txBody>
          <a:bodyPr/>
          <a:lstStyle/>
          <a:p>
            <a:fld id="{35C2C833-8CCA-5F41-8103-64027B13C5CE}" type="datetimeFigureOut">
              <a:rPr lang="da-DK" smtClean="0"/>
              <a:t>10-04-2024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497478"/>
            <a:ext cx="2895600" cy="365125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497478"/>
            <a:ext cx="2133600" cy="365125"/>
          </a:xfrm>
        </p:spPr>
        <p:txBody>
          <a:bodyPr/>
          <a:lstStyle/>
          <a:p>
            <a:fld id="{77FCCBD9-0618-EB4F-85E7-7EDDDA9BD5AA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FD26B9B-17A0-4714-89F5-D522CCB4882D}"/>
              </a:ext>
            </a:extLst>
          </p:cNvPr>
          <p:cNvSpPr/>
          <p:nvPr userDrawn="1"/>
        </p:nvSpPr>
        <p:spPr>
          <a:xfrm>
            <a:off x="0" y="0"/>
            <a:ext cx="9144000" cy="999067"/>
          </a:xfrm>
          <a:prstGeom prst="rect">
            <a:avLst/>
          </a:prstGeom>
          <a:solidFill>
            <a:srgbClr val="045349"/>
          </a:solidFill>
          <a:ln>
            <a:solidFill>
              <a:srgbClr val="04534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1B86835F-6DEB-46A9-A41D-A8D99DA9B7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4967" y="6518479"/>
            <a:ext cx="2394066" cy="33026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4067" y="167507"/>
            <a:ext cx="7080529" cy="730319"/>
          </a:xfrm>
        </p:spPr>
        <p:txBody>
          <a:bodyPr>
            <a:noAutofit/>
          </a:bodyPr>
          <a:lstStyle>
            <a:lvl1pPr algn="l">
              <a:defRPr lang="da-DK" sz="3200" b="1" kern="1200" cap="all" dirty="0">
                <a:solidFill>
                  <a:schemeClr val="bg1"/>
                </a:solidFill>
                <a:latin typeface="Open Sans Bold"/>
                <a:ea typeface="Open Sans Bold"/>
                <a:cs typeface="Open Sans Bold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05987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358260" y="1276555"/>
            <a:ext cx="6385586" cy="730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0" algn="l" defTabSz="457200" rtl="0" eaLnBrk="1" latinLnBrk="0" hangingPunct="1">
              <a:defRPr sz="1800"/>
            </a:pP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Open Sans Bold"/>
                <a:ea typeface="Open Sans Bold"/>
                <a:cs typeface="Open Sans Bold"/>
              </a:rPr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58260" y="2006874"/>
            <a:ext cx="6385586" cy="408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2C833-8CCA-5F41-8103-64027B13C5CE}" type="datetimeFigureOut">
              <a:rPr lang="da-DK" smtClean="0"/>
              <a:t>10-04-2024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CCBD9-0618-EB4F-85E7-7EDDDA9BD5A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101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marL="0" algn="l" defTabSz="457200" rtl="0" eaLnBrk="1" latinLnBrk="0" hangingPunct="1">
        <a:spcBef>
          <a:spcPct val="0"/>
        </a:spcBef>
        <a:buNone/>
        <a:defRPr lang="da-DK" sz="1800" b="1" kern="1200">
          <a:solidFill>
            <a:srgbClr val="7F7F7F"/>
          </a:solidFill>
          <a:latin typeface="Open Sans Bold"/>
          <a:ea typeface="Open Sans Bold"/>
          <a:cs typeface="Open Sans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lang="da-DK" sz="2600" kern="1200" dirty="0" smtClean="0">
          <a:solidFill>
            <a:srgbClr val="7F7F7F"/>
          </a:solidFill>
          <a:latin typeface="Open Sans"/>
          <a:ea typeface="Open Sans"/>
          <a:cs typeface="Open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lang="da-DK" sz="2600" kern="1200" dirty="0" smtClean="0">
          <a:solidFill>
            <a:srgbClr val="7F7F7F"/>
          </a:solidFill>
          <a:latin typeface="Open Sans"/>
          <a:ea typeface="Open Sans"/>
          <a:cs typeface="Open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lang="da-DK" sz="2600" kern="1200" dirty="0" smtClean="0">
          <a:solidFill>
            <a:srgbClr val="7F7F7F"/>
          </a:solidFill>
          <a:latin typeface="Open Sans"/>
          <a:ea typeface="Open Sans"/>
          <a:cs typeface="Open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lang="da-DK" sz="2600" kern="1200" dirty="0" smtClean="0">
          <a:solidFill>
            <a:srgbClr val="7F7F7F"/>
          </a:solidFill>
          <a:latin typeface="Open Sans"/>
          <a:ea typeface="Open Sans"/>
          <a:cs typeface="Open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lang="da-DK" sz="2600" kern="1200" dirty="0" smtClean="0">
          <a:solidFill>
            <a:srgbClr val="7F7F7F"/>
          </a:solidFill>
          <a:latin typeface="Open Sans"/>
          <a:ea typeface="Open Sans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443464" y="2207727"/>
            <a:ext cx="8139338" cy="1016965"/>
          </a:xfrm>
        </p:spPr>
        <p:txBody>
          <a:bodyPr>
            <a:normAutofit/>
          </a:bodyPr>
          <a:lstStyle/>
          <a:p>
            <a:r>
              <a:rPr lang="da-DK" sz="18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Varmepumper og lavtemperatur i praksis</a:t>
            </a:r>
            <a:br>
              <a:rPr lang="da-DK" dirty="0"/>
            </a:br>
            <a:endParaRPr lang="da-DK" dirty="0"/>
          </a:p>
        </p:txBody>
      </p:sp>
      <p:sp>
        <p:nvSpPr>
          <p:cNvPr id="5" name="Undertitel 4"/>
          <p:cNvSpPr>
            <a:spLocks noGrp="1"/>
          </p:cNvSpPr>
          <p:nvPr>
            <p:ph type="subTitle" idx="1"/>
          </p:nvPr>
        </p:nvSpPr>
        <p:spPr>
          <a:xfrm>
            <a:off x="685800" y="3245678"/>
            <a:ext cx="7772400" cy="1752600"/>
          </a:xfrm>
        </p:spPr>
        <p:txBody>
          <a:bodyPr>
            <a:normAutofit/>
          </a:bodyPr>
          <a:lstStyle/>
          <a:p>
            <a:endParaRPr lang="da-DK" dirty="0"/>
          </a:p>
          <a:p>
            <a:endParaRPr lang="da-DK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095DED2-B40B-56CE-159B-1C2AE38FF777}"/>
              </a:ext>
            </a:extLst>
          </p:cNvPr>
          <p:cNvSpPr txBox="1">
            <a:spLocks/>
          </p:cNvSpPr>
          <p:nvPr/>
        </p:nvSpPr>
        <p:spPr>
          <a:xfrm>
            <a:off x="1371600" y="3245678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da-DK" sz="2000" kern="1200">
                <a:solidFill>
                  <a:srgbClr val="045349"/>
                </a:solidFill>
                <a:latin typeface="Open Sans"/>
                <a:ea typeface="Open Sans"/>
                <a:cs typeface="Open San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da-DK" sz="2600" kern="1200">
                <a:solidFill>
                  <a:schemeClr val="tx1">
                    <a:tint val="75000"/>
                  </a:schemeClr>
                </a:solidFill>
                <a:latin typeface="Open Sans"/>
                <a:ea typeface="Open Sans"/>
                <a:cs typeface="Open San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da-DK" sz="2600" kern="1200">
                <a:solidFill>
                  <a:schemeClr val="tx1">
                    <a:tint val="75000"/>
                  </a:schemeClr>
                </a:solidFill>
                <a:latin typeface="Open Sans"/>
                <a:ea typeface="Open Sans"/>
                <a:cs typeface="Open San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da-DK" sz="2600" kern="1200">
                <a:solidFill>
                  <a:schemeClr val="tx1">
                    <a:tint val="75000"/>
                  </a:schemeClr>
                </a:solidFill>
                <a:latin typeface="Open Sans"/>
                <a:ea typeface="Open Sans"/>
                <a:cs typeface="Open San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da-DK" sz="2600" kern="1200">
                <a:solidFill>
                  <a:schemeClr val="tx1">
                    <a:tint val="75000"/>
                  </a:schemeClr>
                </a:solidFill>
                <a:latin typeface="Open Sans"/>
                <a:ea typeface="Open Sans"/>
                <a:cs typeface="Open San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Tom Diget</a:t>
            </a:r>
          </a:p>
          <a:p>
            <a:r>
              <a:rPr lang="da-DK"/>
              <a:t>Distributionschef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6382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E14E9C4D-E0B4-E1F1-495B-9A24AC9B6D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35"/>
          <a:stretch/>
        </p:blipFill>
        <p:spPr>
          <a:xfrm>
            <a:off x="825509" y="1723951"/>
            <a:ext cx="6929479" cy="395776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D64DEC4-CDEE-417B-A21E-AA2449026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2" y="942508"/>
            <a:ext cx="6686549" cy="560237"/>
          </a:xfrm>
        </p:spPr>
        <p:txBody>
          <a:bodyPr vert="horz" lIns="68580" tIns="34290" rIns="68580" bIns="3429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Varmeproduktion</a:t>
            </a:r>
            <a:r>
              <a:rPr lang="en-US" dirty="0"/>
              <a:t> 2026 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3B7271CD-F8AA-CD3D-319E-88B29D3CD3E6}"/>
              </a:ext>
            </a:extLst>
          </p:cNvPr>
          <p:cNvSpPr txBox="1"/>
          <p:nvPr/>
        </p:nvSpPr>
        <p:spPr>
          <a:xfrm>
            <a:off x="2200538" y="1694216"/>
            <a:ext cx="245225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7 MW </a:t>
            </a:r>
            <a:r>
              <a:rPr lang="en-US" sz="1350" dirty="0" err="1"/>
              <a:t>luft</a:t>
            </a:r>
            <a:r>
              <a:rPr lang="en-US" sz="1350" dirty="0"/>
              <a:t>/</a:t>
            </a:r>
            <a:r>
              <a:rPr lang="en-US" sz="1350" dirty="0" err="1"/>
              <a:t>vand</a:t>
            </a:r>
            <a:r>
              <a:rPr lang="en-US" sz="1350" dirty="0"/>
              <a:t> VP</a:t>
            </a:r>
          </a:p>
          <a:p>
            <a:r>
              <a:rPr lang="en-US" sz="1350" dirty="0"/>
              <a:t>50 MW </a:t>
            </a:r>
            <a:r>
              <a:rPr lang="en-US" sz="1350" dirty="0" err="1"/>
              <a:t>el-kedel</a:t>
            </a:r>
            <a:endParaRPr lang="en-US" sz="1350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C9FFC8D1-30C8-2EF4-2DFD-22EB5F94B8F2}"/>
              </a:ext>
            </a:extLst>
          </p:cNvPr>
          <p:cNvSpPr txBox="1"/>
          <p:nvPr/>
        </p:nvSpPr>
        <p:spPr>
          <a:xfrm>
            <a:off x="2781144" y="2770532"/>
            <a:ext cx="14816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dirty="0"/>
              <a:t>6 MW </a:t>
            </a:r>
            <a:r>
              <a:rPr lang="en-US" sz="1050" dirty="0" err="1"/>
              <a:t>grundvands</a:t>
            </a:r>
            <a:r>
              <a:rPr lang="en-US" sz="1050" dirty="0"/>
              <a:t>/-</a:t>
            </a:r>
            <a:r>
              <a:rPr lang="en-US" sz="1050" dirty="0" err="1"/>
              <a:t>søvands</a:t>
            </a:r>
            <a:r>
              <a:rPr lang="en-US" sz="1050" dirty="0"/>
              <a:t> VP</a:t>
            </a:r>
            <a:endParaRPr lang="da-DK" sz="1050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EEB2F2B4-2EBF-CDD9-2C60-B579E938ACE3}"/>
              </a:ext>
            </a:extLst>
          </p:cNvPr>
          <p:cNvSpPr txBox="1"/>
          <p:nvPr/>
        </p:nvSpPr>
        <p:spPr>
          <a:xfrm>
            <a:off x="4806351" y="2135580"/>
            <a:ext cx="16509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dirty="0"/>
              <a:t>7 MW luft/vand VP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3C008FA-C7FB-DB75-4ED4-529B8D622790}"/>
              </a:ext>
            </a:extLst>
          </p:cNvPr>
          <p:cNvSpPr txBox="1"/>
          <p:nvPr/>
        </p:nvSpPr>
        <p:spPr>
          <a:xfrm>
            <a:off x="7111076" y="2091355"/>
            <a:ext cx="17847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dirty="0"/>
              <a:t>Energi hub 20 - 70 MW</a:t>
            </a:r>
          </a:p>
          <a:p>
            <a:r>
              <a:rPr lang="da-DK" sz="1050" dirty="0"/>
              <a:t>Varme fra Energinet/DC Tjele, Apple og Evt. </a:t>
            </a:r>
            <a:r>
              <a:rPr lang="da-DK" sz="1050" dirty="0" err="1"/>
              <a:t>Biocirc</a:t>
            </a:r>
            <a:endParaRPr lang="da-DK" sz="1050" dirty="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95D82BC5-0788-7E79-3DC1-AA2466BA32D1}"/>
              </a:ext>
            </a:extLst>
          </p:cNvPr>
          <p:cNvSpPr txBox="1"/>
          <p:nvPr/>
        </p:nvSpPr>
        <p:spPr>
          <a:xfrm>
            <a:off x="3913969" y="3310917"/>
            <a:ext cx="17847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Nuværende</a:t>
            </a:r>
            <a:r>
              <a:rPr lang="en-US" sz="1050" dirty="0"/>
              <a:t> </a:t>
            </a:r>
            <a:r>
              <a:rPr lang="en-US" sz="1050" dirty="0" err="1"/>
              <a:t>gaskedel</a:t>
            </a:r>
            <a:endParaRPr lang="en-US" sz="1050" dirty="0"/>
          </a:p>
        </p:txBody>
      </p:sp>
      <p:pic>
        <p:nvPicPr>
          <p:cNvPr id="12" name="Billede 11" descr="Et billede, der indeholder Børnekunst, tegning, skitse, design&#10;&#10;Automatisk genereret beskrivelse">
            <a:extLst>
              <a:ext uri="{FF2B5EF4-FFF2-40B4-BE49-F238E27FC236}">
                <a16:creationId xmlns:a16="http://schemas.microsoft.com/office/drawing/2014/main" id="{5E31CBBE-0A43-0C41-E4B6-0E8673CC4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494" y="2117692"/>
            <a:ext cx="821114" cy="501326"/>
          </a:xfrm>
          <a:prstGeom prst="rect">
            <a:avLst/>
          </a:prstGeom>
        </p:spPr>
      </p:pic>
      <p:pic>
        <p:nvPicPr>
          <p:cNvPr id="20" name="Billede 19" descr="Et billede, der indeholder tekst, tegning, skitse, kunst&#10;&#10;Automatisk genereret beskrivelse">
            <a:extLst>
              <a:ext uri="{FF2B5EF4-FFF2-40B4-BE49-F238E27FC236}">
                <a16:creationId xmlns:a16="http://schemas.microsoft.com/office/drawing/2014/main" id="{2DD60F9B-765F-AAFF-0960-16BAC29B79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108" y="2296435"/>
            <a:ext cx="157741" cy="33251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" name="Billede 23" descr="Et billede, der indeholder design&#10;&#10;Automatisk genereret beskrivelse">
            <a:extLst>
              <a:ext uri="{FF2B5EF4-FFF2-40B4-BE49-F238E27FC236}">
                <a16:creationId xmlns:a16="http://schemas.microsoft.com/office/drawing/2014/main" id="{B068DCEF-FD9C-A8C1-4C73-F94F3D0E21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6744" y="2091356"/>
            <a:ext cx="446105" cy="286599"/>
          </a:xfrm>
          <a:prstGeom prst="rect">
            <a:avLst/>
          </a:prstGeom>
        </p:spPr>
      </p:pic>
      <p:pic>
        <p:nvPicPr>
          <p:cNvPr id="25" name="Billede 24" descr="Et billede, der indeholder design&#10;&#10;Automatisk genereret beskrivelse">
            <a:extLst>
              <a:ext uri="{FF2B5EF4-FFF2-40B4-BE49-F238E27FC236}">
                <a16:creationId xmlns:a16="http://schemas.microsoft.com/office/drawing/2014/main" id="{3EF29E42-CC01-8E33-ADDB-30004066C0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4892" y="2628944"/>
            <a:ext cx="446105" cy="286599"/>
          </a:xfrm>
          <a:prstGeom prst="rect">
            <a:avLst/>
          </a:prstGeom>
        </p:spPr>
      </p:pic>
      <p:pic>
        <p:nvPicPr>
          <p:cNvPr id="28" name="Billede 27" descr="Et billede, der indeholder tegning, tegneserie, kunst, nat&#10;&#10;Automatisk genereret beskrivelse">
            <a:extLst>
              <a:ext uri="{FF2B5EF4-FFF2-40B4-BE49-F238E27FC236}">
                <a16:creationId xmlns:a16="http://schemas.microsoft.com/office/drawing/2014/main" id="{951F670C-8AD2-8DBB-76CB-5363B3E1F6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874738" y="3097790"/>
            <a:ext cx="518111" cy="515861"/>
          </a:xfrm>
          <a:prstGeom prst="rect">
            <a:avLst/>
          </a:prstGeom>
        </p:spPr>
      </p:pic>
      <p:pic>
        <p:nvPicPr>
          <p:cNvPr id="31" name="Billede 30" descr="Et billede, der indeholder skitse, tegning, skærmbillede, linje/række&#10;&#10;Automatisk genereret beskrivelse">
            <a:extLst>
              <a:ext uri="{FF2B5EF4-FFF2-40B4-BE49-F238E27FC236}">
                <a16:creationId xmlns:a16="http://schemas.microsoft.com/office/drawing/2014/main" id="{8D2EE24A-B7D3-49E9-6A91-E3CF79E101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2452" y="1723951"/>
            <a:ext cx="1081897" cy="367405"/>
          </a:xfrm>
          <a:prstGeom prst="rect">
            <a:avLst/>
          </a:prstGeom>
        </p:spPr>
      </p:pic>
      <p:pic>
        <p:nvPicPr>
          <p:cNvPr id="33" name="Billede 32" descr="Et billede, der indeholder messing, design, musik&#10;&#10;Automatisk genereret beskrivelse">
            <a:extLst>
              <a:ext uri="{FF2B5EF4-FFF2-40B4-BE49-F238E27FC236}">
                <a16:creationId xmlns:a16="http://schemas.microsoft.com/office/drawing/2014/main" id="{B2E4AD3C-2D65-AD34-B56B-325D96559C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5424" y="5187604"/>
            <a:ext cx="251644" cy="523847"/>
          </a:xfrm>
          <a:prstGeom prst="rect">
            <a:avLst/>
          </a:prstGeom>
        </p:spPr>
      </p:pic>
      <p:sp>
        <p:nvSpPr>
          <p:cNvPr id="35" name="Tekstfelt 34">
            <a:extLst>
              <a:ext uri="{FF2B5EF4-FFF2-40B4-BE49-F238E27FC236}">
                <a16:creationId xmlns:a16="http://schemas.microsoft.com/office/drawing/2014/main" id="{7D654DBF-0D02-DBCF-C76F-6CA61EFC4E81}"/>
              </a:ext>
            </a:extLst>
          </p:cNvPr>
          <p:cNvSpPr txBox="1"/>
          <p:nvPr/>
        </p:nvSpPr>
        <p:spPr>
          <a:xfrm>
            <a:off x="517021" y="4812159"/>
            <a:ext cx="188009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050" dirty="0"/>
              <a:t>1 MW </a:t>
            </a:r>
            <a:r>
              <a:rPr lang="en-US" sz="1050" dirty="0" err="1"/>
              <a:t>grundvands</a:t>
            </a:r>
            <a:r>
              <a:rPr lang="en-US" sz="1050" dirty="0"/>
              <a:t> VP </a:t>
            </a:r>
            <a:r>
              <a:rPr lang="en-US" sz="1050" dirty="0" err="1"/>
              <a:t>og</a:t>
            </a:r>
            <a:r>
              <a:rPr lang="da-DK" sz="1050" dirty="0"/>
              <a:t> 1 MW træpiller</a:t>
            </a:r>
          </a:p>
        </p:txBody>
      </p:sp>
      <p:pic>
        <p:nvPicPr>
          <p:cNvPr id="37" name="Grafik 36" descr="Fabrik kontur">
            <a:extLst>
              <a:ext uri="{FF2B5EF4-FFF2-40B4-BE49-F238E27FC236}">
                <a16:creationId xmlns:a16="http://schemas.microsoft.com/office/drawing/2014/main" id="{DA711E77-3A5C-E3BD-FB98-39518A09DD8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500712" y="2529307"/>
            <a:ext cx="303003" cy="303003"/>
          </a:xfrm>
          <a:prstGeom prst="rect">
            <a:avLst/>
          </a:prstGeom>
        </p:spPr>
      </p:pic>
      <p:pic>
        <p:nvPicPr>
          <p:cNvPr id="38" name="Grafik 37" descr="Fabrik kontur">
            <a:extLst>
              <a:ext uri="{FF2B5EF4-FFF2-40B4-BE49-F238E27FC236}">
                <a16:creationId xmlns:a16="http://schemas.microsoft.com/office/drawing/2014/main" id="{847DFECA-5A9A-945E-A76C-23F09D2B26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397115" y="3800261"/>
            <a:ext cx="303003" cy="303003"/>
          </a:xfrm>
          <a:prstGeom prst="rect">
            <a:avLst/>
          </a:prstGeom>
        </p:spPr>
      </p:pic>
      <p:pic>
        <p:nvPicPr>
          <p:cNvPr id="39" name="Grafik 38" descr="Fabrik kontur">
            <a:extLst>
              <a:ext uri="{FF2B5EF4-FFF2-40B4-BE49-F238E27FC236}">
                <a16:creationId xmlns:a16="http://schemas.microsoft.com/office/drawing/2014/main" id="{C157ED8A-B001-BBD0-3311-023E1C95F3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96687" y="3017110"/>
            <a:ext cx="303003" cy="303003"/>
          </a:xfrm>
          <a:prstGeom prst="rect">
            <a:avLst/>
          </a:prstGeom>
        </p:spPr>
      </p:pic>
      <p:pic>
        <p:nvPicPr>
          <p:cNvPr id="41" name="Billede 40" descr="Et billede, der indeholder tegning, hest, Dyrefigur, tegneserie&#10;&#10;Automatisk genereret beskrivelse">
            <a:extLst>
              <a:ext uri="{FF2B5EF4-FFF2-40B4-BE49-F238E27FC236}">
                <a16:creationId xmlns:a16="http://schemas.microsoft.com/office/drawing/2014/main" id="{9A740667-CC86-D0DD-08F1-8DE348B8562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67552" y="3556461"/>
            <a:ext cx="1372746" cy="664085"/>
          </a:xfrm>
          <a:prstGeom prst="rect">
            <a:avLst/>
          </a:prstGeom>
        </p:spPr>
      </p:pic>
      <p:cxnSp>
        <p:nvCxnSpPr>
          <p:cNvPr id="43" name="Lige forbindelse 42">
            <a:extLst>
              <a:ext uri="{FF2B5EF4-FFF2-40B4-BE49-F238E27FC236}">
                <a16:creationId xmlns:a16="http://schemas.microsoft.com/office/drawing/2014/main" id="{7639C678-3B5C-EEA4-94EC-B0358BBFC4CA}"/>
              </a:ext>
            </a:extLst>
          </p:cNvPr>
          <p:cNvCxnSpPr/>
          <p:nvPr/>
        </p:nvCxnSpPr>
        <p:spPr>
          <a:xfrm>
            <a:off x="3133793" y="2527996"/>
            <a:ext cx="0" cy="15281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Lige forbindelse 43">
            <a:extLst>
              <a:ext uri="{FF2B5EF4-FFF2-40B4-BE49-F238E27FC236}">
                <a16:creationId xmlns:a16="http://schemas.microsoft.com/office/drawing/2014/main" id="{081AE905-8D3B-7E81-7948-65881BB8AE27}"/>
              </a:ext>
            </a:extLst>
          </p:cNvPr>
          <p:cNvCxnSpPr>
            <a:cxnSpLocks/>
          </p:cNvCxnSpPr>
          <p:nvPr/>
        </p:nvCxnSpPr>
        <p:spPr>
          <a:xfrm flipH="1">
            <a:off x="2816246" y="2680808"/>
            <a:ext cx="317548" cy="15004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Lige forbindelse 46">
            <a:extLst>
              <a:ext uri="{FF2B5EF4-FFF2-40B4-BE49-F238E27FC236}">
                <a16:creationId xmlns:a16="http://schemas.microsoft.com/office/drawing/2014/main" id="{12AAC1F7-6A87-7F03-52AA-0F2B1D500EBA}"/>
              </a:ext>
            </a:extLst>
          </p:cNvPr>
          <p:cNvCxnSpPr>
            <a:cxnSpLocks/>
          </p:cNvCxnSpPr>
          <p:nvPr/>
        </p:nvCxnSpPr>
        <p:spPr>
          <a:xfrm flipH="1">
            <a:off x="2548616" y="2830391"/>
            <a:ext cx="272300" cy="50230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Lige forbindelse 48">
            <a:extLst>
              <a:ext uri="{FF2B5EF4-FFF2-40B4-BE49-F238E27FC236}">
                <a16:creationId xmlns:a16="http://schemas.microsoft.com/office/drawing/2014/main" id="{89222C2F-2D5A-A4A4-FD5F-D1AE17C58E00}"/>
              </a:ext>
            </a:extLst>
          </p:cNvPr>
          <p:cNvCxnSpPr>
            <a:cxnSpLocks/>
          </p:cNvCxnSpPr>
          <p:nvPr/>
        </p:nvCxnSpPr>
        <p:spPr>
          <a:xfrm flipH="1">
            <a:off x="2530817" y="3320113"/>
            <a:ext cx="17800" cy="62804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Lige forbindelse 51">
            <a:extLst>
              <a:ext uri="{FF2B5EF4-FFF2-40B4-BE49-F238E27FC236}">
                <a16:creationId xmlns:a16="http://schemas.microsoft.com/office/drawing/2014/main" id="{6E4F921F-9859-047B-8D63-E0D45B8CA534}"/>
              </a:ext>
            </a:extLst>
          </p:cNvPr>
          <p:cNvCxnSpPr>
            <a:cxnSpLocks/>
          </p:cNvCxnSpPr>
          <p:nvPr/>
        </p:nvCxnSpPr>
        <p:spPr>
          <a:xfrm flipH="1" flipV="1">
            <a:off x="2539716" y="2830391"/>
            <a:ext cx="198270" cy="13661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Lige forbindelse 53">
            <a:extLst>
              <a:ext uri="{FF2B5EF4-FFF2-40B4-BE49-F238E27FC236}">
                <a16:creationId xmlns:a16="http://schemas.microsoft.com/office/drawing/2014/main" id="{F57F6EC2-907B-6DC6-F7AC-89FC4FFA4A33}"/>
              </a:ext>
            </a:extLst>
          </p:cNvPr>
          <p:cNvCxnSpPr>
            <a:cxnSpLocks/>
          </p:cNvCxnSpPr>
          <p:nvPr/>
        </p:nvCxnSpPr>
        <p:spPr>
          <a:xfrm flipH="1" flipV="1">
            <a:off x="2642205" y="3170005"/>
            <a:ext cx="340136" cy="8313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Lige forbindelse 55">
            <a:extLst>
              <a:ext uri="{FF2B5EF4-FFF2-40B4-BE49-F238E27FC236}">
                <a16:creationId xmlns:a16="http://schemas.microsoft.com/office/drawing/2014/main" id="{0FB20FA8-42F9-CD4D-7F0C-C294E5084FED}"/>
              </a:ext>
            </a:extLst>
          </p:cNvPr>
          <p:cNvCxnSpPr>
            <a:cxnSpLocks/>
          </p:cNvCxnSpPr>
          <p:nvPr/>
        </p:nvCxnSpPr>
        <p:spPr>
          <a:xfrm flipH="1" flipV="1">
            <a:off x="3649837" y="2433178"/>
            <a:ext cx="340136" cy="8313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Lige forbindelse 56">
            <a:extLst>
              <a:ext uri="{FF2B5EF4-FFF2-40B4-BE49-F238E27FC236}">
                <a16:creationId xmlns:a16="http://schemas.microsoft.com/office/drawing/2014/main" id="{BC3A05C8-A654-3B70-1447-BFD4B57C8030}"/>
              </a:ext>
            </a:extLst>
          </p:cNvPr>
          <p:cNvCxnSpPr>
            <a:cxnSpLocks/>
          </p:cNvCxnSpPr>
          <p:nvPr/>
        </p:nvCxnSpPr>
        <p:spPr>
          <a:xfrm flipH="1" flipV="1">
            <a:off x="3985285" y="2516370"/>
            <a:ext cx="46401" cy="31402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Lige forbindelse 58">
            <a:extLst>
              <a:ext uri="{FF2B5EF4-FFF2-40B4-BE49-F238E27FC236}">
                <a16:creationId xmlns:a16="http://schemas.microsoft.com/office/drawing/2014/main" id="{BCBFA803-DD3C-79D7-E463-2B27E36218B6}"/>
              </a:ext>
            </a:extLst>
          </p:cNvPr>
          <p:cNvCxnSpPr>
            <a:cxnSpLocks/>
          </p:cNvCxnSpPr>
          <p:nvPr/>
        </p:nvCxnSpPr>
        <p:spPr>
          <a:xfrm flipV="1">
            <a:off x="3989972" y="2801405"/>
            <a:ext cx="38763" cy="57111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Lige forbindelse 60">
            <a:extLst>
              <a:ext uri="{FF2B5EF4-FFF2-40B4-BE49-F238E27FC236}">
                <a16:creationId xmlns:a16="http://schemas.microsoft.com/office/drawing/2014/main" id="{8F3F44BC-A708-BE19-2AB1-FBBF489419FB}"/>
              </a:ext>
            </a:extLst>
          </p:cNvPr>
          <p:cNvCxnSpPr>
            <a:cxnSpLocks/>
          </p:cNvCxnSpPr>
          <p:nvPr/>
        </p:nvCxnSpPr>
        <p:spPr>
          <a:xfrm flipH="1">
            <a:off x="3990348" y="3286786"/>
            <a:ext cx="299900" cy="8117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Lige forbindelse 62">
            <a:extLst>
              <a:ext uri="{FF2B5EF4-FFF2-40B4-BE49-F238E27FC236}">
                <a16:creationId xmlns:a16="http://schemas.microsoft.com/office/drawing/2014/main" id="{5B5A243C-DE9E-12B1-CAAB-054F397C3FF9}"/>
              </a:ext>
            </a:extLst>
          </p:cNvPr>
          <p:cNvCxnSpPr>
            <a:cxnSpLocks/>
            <a:stCxn id="25" idx="3"/>
          </p:cNvCxnSpPr>
          <p:nvPr/>
        </p:nvCxnSpPr>
        <p:spPr>
          <a:xfrm flipH="1">
            <a:off x="4273894" y="2772244"/>
            <a:ext cx="1277103" cy="51454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Lige forbindelse 64">
            <a:extLst>
              <a:ext uri="{FF2B5EF4-FFF2-40B4-BE49-F238E27FC236}">
                <a16:creationId xmlns:a16="http://schemas.microsoft.com/office/drawing/2014/main" id="{58D02B47-5398-A2FC-C7EF-F363E54B1B0D}"/>
              </a:ext>
            </a:extLst>
          </p:cNvPr>
          <p:cNvCxnSpPr>
            <a:cxnSpLocks/>
          </p:cNvCxnSpPr>
          <p:nvPr/>
        </p:nvCxnSpPr>
        <p:spPr>
          <a:xfrm flipH="1">
            <a:off x="5535349" y="2135580"/>
            <a:ext cx="1650768" cy="63990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Lige forbindelse 67">
            <a:extLst>
              <a:ext uri="{FF2B5EF4-FFF2-40B4-BE49-F238E27FC236}">
                <a16:creationId xmlns:a16="http://schemas.microsoft.com/office/drawing/2014/main" id="{C8439AE8-D32A-F72B-24D4-F91CB8888BEA}"/>
              </a:ext>
            </a:extLst>
          </p:cNvPr>
          <p:cNvCxnSpPr>
            <a:cxnSpLocks/>
          </p:cNvCxnSpPr>
          <p:nvPr/>
        </p:nvCxnSpPr>
        <p:spPr>
          <a:xfrm flipH="1" flipV="1">
            <a:off x="3532714" y="2293568"/>
            <a:ext cx="2347614" cy="310834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el 2">
            <a:extLst>
              <a:ext uri="{FF2B5EF4-FFF2-40B4-BE49-F238E27FC236}">
                <a16:creationId xmlns:a16="http://schemas.microsoft.com/office/drawing/2014/main" id="{418E6959-D504-5F4B-73FB-A0BC632DB043}"/>
              </a:ext>
            </a:extLst>
          </p:cNvPr>
          <p:cNvSpPr txBox="1">
            <a:spLocks/>
          </p:cNvSpPr>
          <p:nvPr/>
        </p:nvSpPr>
        <p:spPr>
          <a:xfrm>
            <a:off x="364067" y="167507"/>
            <a:ext cx="7080529" cy="730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algn="l" defTabSz="457200" rtl="0" eaLnBrk="1" latinLnBrk="0" hangingPunct="1">
              <a:spcBef>
                <a:spcPct val="0"/>
              </a:spcBef>
              <a:buNone/>
              <a:defRPr lang="da-DK" sz="3200" b="1" kern="1200" cap="all" dirty="0">
                <a:solidFill>
                  <a:schemeClr val="bg1"/>
                </a:solidFill>
                <a:latin typeface="Open Sans Bold"/>
                <a:ea typeface="Open Sans Bold"/>
                <a:cs typeface="Open Sans Bold"/>
              </a:defRPr>
            </a:lvl1pPr>
          </a:lstStyle>
          <a:p>
            <a:r>
              <a:rPr lang="da-DK" dirty="0"/>
              <a:t>Forventet </a:t>
            </a:r>
            <a:r>
              <a:rPr lang="da-DK" dirty="0" err="1"/>
              <a:t>varmeProduktion</a:t>
            </a:r>
            <a:r>
              <a:rPr lang="da-DK" dirty="0"/>
              <a:t> 2026 --&gt;</a:t>
            </a:r>
          </a:p>
        </p:txBody>
      </p:sp>
      <p:pic>
        <p:nvPicPr>
          <p:cNvPr id="6" name="Billede 10">
            <a:extLst>
              <a:ext uri="{FF2B5EF4-FFF2-40B4-BE49-F238E27FC236}">
                <a16:creationId xmlns:a16="http://schemas.microsoft.com/office/drawing/2014/main" id="{9798C759-BA59-6A66-09D1-1DF23437B3DB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1032" t="5387" r="14603" b="6989"/>
          <a:stretch/>
        </p:blipFill>
        <p:spPr>
          <a:xfrm>
            <a:off x="5759849" y="3238162"/>
            <a:ext cx="2702454" cy="179146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A2D78A6-C10C-B82F-8FC3-D1BA19CF1A50}"/>
              </a:ext>
            </a:extLst>
          </p:cNvPr>
          <p:cNvSpPr txBox="1"/>
          <p:nvPr/>
        </p:nvSpPr>
        <p:spPr>
          <a:xfrm>
            <a:off x="393663" y="5339010"/>
            <a:ext cx="1623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2022 </a:t>
            </a:r>
          </a:p>
          <a:p>
            <a:r>
              <a:rPr lang="da-DK" dirty="0"/>
              <a:t>Gas 100%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CD554E-34E5-0B4B-9EFF-6FAA6700FB10}"/>
              </a:ext>
            </a:extLst>
          </p:cNvPr>
          <p:cNvSpPr txBox="1"/>
          <p:nvPr/>
        </p:nvSpPr>
        <p:spPr>
          <a:xfrm>
            <a:off x="1969383" y="5317678"/>
            <a:ext cx="2602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2024 ca. </a:t>
            </a:r>
          </a:p>
          <a:p>
            <a:r>
              <a:rPr lang="da-DK" dirty="0" err="1"/>
              <a:t>Varmep</a:t>
            </a:r>
            <a:r>
              <a:rPr lang="da-DK" dirty="0"/>
              <a:t>. 	37 %</a:t>
            </a:r>
          </a:p>
          <a:p>
            <a:r>
              <a:rPr lang="da-DK" dirty="0"/>
              <a:t>Elkedel 	35 %</a:t>
            </a:r>
          </a:p>
          <a:p>
            <a:r>
              <a:rPr lang="da-DK" dirty="0"/>
              <a:t>Gas 		28%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49B2DC-9895-CF0A-FE32-4E2F484F6DE6}"/>
              </a:ext>
            </a:extLst>
          </p:cNvPr>
          <p:cNvSpPr txBox="1"/>
          <p:nvPr/>
        </p:nvSpPr>
        <p:spPr>
          <a:xfrm>
            <a:off x="3505041" y="5317522"/>
            <a:ext cx="2602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2025  </a:t>
            </a:r>
          </a:p>
          <a:p>
            <a:r>
              <a:rPr lang="da-DK" dirty="0" err="1"/>
              <a:t>Varmep</a:t>
            </a:r>
            <a:r>
              <a:rPr lang="da-DK" dirty="0"/>
              <a:t>. 	52 %</a:t>
            </a:r>
          </a:p>
          <a:p>
            <a:r>
              <a:rPr lang="da-DK" dirty="0"/>
              <a:t>Elkedel 	28 %</a:t>
            </a:r>
          </a:p>
          <a:p>
            <a:r>
              <a:rPr lang="da-DK" dirty="0"/>
              <a:t>Gas 		20%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92F020-2A1E-2856-617F-EE152EEB7F71}"/>
              </a:ext>
            </a:extLst>
          </p:cNvPr>
          <p:cNvSpPr txBox="1"/>
          <p:nvPr/>
        </p:nvSpPr>
        <p:spPr>
          <a:xfrm>
            <a:off x="5062960" y="5329025"/>
            <a:ext cx="2602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2026 ca. </a:t>
            </a:r>
          </a:p>
          <a:p>
            <a:r>
              <a:rPr lang="da-DK" dirty="0" err="1"/>
              <a:t>Varmep</a:t>
            </a:r>
            <a:r>
              <a:rPr lang="da-DK" dirty="0"/>
              <a:t>. 	84 %</a:t>
            </a:r>
          </a:p>
          <a:p>
            <a:r>
              <a:rPr lang="da-DK" dirty="0"/>
              <a:t>Elkedel 	13 %</a:t>
            </a:r>
          </a:p>
          <a:p>
            <a:r>
              <a:rPr lang="da-DK" dirty="0"/>
              <a:t>Gas 		  3 %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1877FB-37CE-E95F-473B-7842B611E6D1}"/>
              </a:ext>
            </a:extLst>
          </p:cNvPr>
          <p:cNvSpPr txBox="1"/>
          <p:nvPr/>
        </p:nvSpPr>
        <p:spPr>
          <a:xfrm>
            <a:off x="6965994" y="5344944"/>
            <a:ext cx="2602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2030 hen mod 2040 </a:t>
            </a:r>
          </a:p>
          <a:p>
            <a:r>
              <a:rPr lang="da-DK" dirty="0" err="1"/>
              <a:t>Varmep</a:t>
            </a:r>
            <a:r>
              <a:rPr lang="da-DK" dirty="0"/>
              <a:t>. 	93 %</a:t>
            </a:r>
          </a:p>
          <a:p>
            <a:r>
              <a:rPr lang="da-DK" dirty="0"/>
              <a:t>Elkedel 	6,6 %</a:t>
            </a:r>
          </a:p>
          <a:p>
            <a:r>
              <a:rPr lang="da-DK" dirty="0"/>
              <a:t>Gas 		0,4 % </a:t>
            </a:r>
          </a:p>
        </p:txBody>
      </p:sp>
    </p:spTree>
    <p:extLst>
      <p:ext uri="{BB962C8B-B14F-4D97-AF65-F5344CB8AC3E}">
        <p14:creationId xmlns:p14="http://schemas.microsoft.com/office/powerpoint/2010/main" val="3289229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2C9992-B5EE-42BE-14D9-10A7F3E9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67" y="167507"/>
            <a:ext cx="8779933" cy="730319"/>
          </a:xfrm>
        </p:spPr>
        <p:txBody>
          <a:bodyPr/>
          <a:lstStyle/>
          <a:p>
            <a:r>
              <a:rPr lang="da-DK" dirty="0"/>
              <a:t>2030 beregning af temperaturens betydning - konservativt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03B3C2-A598-4A1D-C2F3-F5F95E4B56F3}"/>
              </a:ext>
            </a:extLst>
          </p:cNvPr>
          <p:cNvGrpSpPr/>
          <p:nvPr/>
        </p:nvGrpSpPr>
        <p:grpSpPr>
          <a:xfrm>
            <a:off x="2114926" y="1702905"/>
            <a:ext cx="4428033" cy="3726872"/>
            <a:chOff x="2114926" y="1702905"/>
            <a:chExt cx="4428033" cy="372687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3E7C182-6898-298A-4C62-96C5C1D500FA}"/>
                </a:ext>
              </a:extLst>
            </p:cNvPr>
            <p:cNvSpPr/>
            <p:nvPr/>
          </p:nvSpPr>
          <p:spPr>
            <a:xfrm>
              <a:off x="2696215" y="1731216"/>
              <a:ext cx="798745" cy="1807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23000" dir="5400000" rotWithShape="0">
                <a:schemeClr val="bg1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902BDCD-248F-6469-2382-C4AB3A2E91C3}"/>
                </a:ext>
              </a:extLst>
            </p:cNvPr>
            <p:cNvSpPr/>
            <p:nvPr/>
          </p:nvSpPr>
          <p:spPr>
            <a:xfrm>
              <a:off x="3955288" y="1731215"/>
              <a:ext cx="798745" cy="1807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23000" dir="5400000" rotWithShape="0">
                <a:schemeClr val="bg1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F454FED-4BFD-78D9-1BBC-2916F0B2A4AE}"/>
                </a:ext>
              </a:extLst>
            </p:cNvPr>
            <p:cNvSpPr/>
            <p:nvPr/>
          </p:nvSpPr>
          <p:spPr>
            <a:xfrm>
              <a:off x="5214361" y="1702905"/>
              <a:ext cx="798745" cy="1807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23000" dir="5400000" rotWithShape="0">
                <a:schemeClr val="bg1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1019CFE-9996-CB13-4A11-3B940669589C}"/>
                </a:ext>
              </a:extLst>
            </p:cNvPr>
            <p:cNvSpPr/>
            <p:nvPr/>
          </p:nvSpPr>
          <p:spPr>
            <a:xfrm>
              <a:off x="2114926" y="5223164"/>
              <a:ext cx="798745" cy="1807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23000" dir="5400000" rotWithShape="0">
                <a:schemeClr val="bg1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C60662D-1A17-7870-CD8F-8ED9F0F63F85}"/>
                </a:ext>
              </a:extLst>
            </p:cNvPr>
            <p:cNvSpPr/>
            <p:nvPr/>
          </p:nvSpPr>
          <p:spPr>
            <a:xfrm>
              <a:off x="3392237" y="5223164"/>
              <a:ext cx="798745" cy="1807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23000" dir="5400000" rotWithShape="0">
                <a:schemeClr val="bg1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558257-C4CB-42DF-E0F7-2DF9BD677654}"/>
                </a:ext>
              </a:extLst>
            </p:cNvPr>
            <p:cNvSpPr/>
            <p:nvPr/>
          </p:nvSpPr>
          <p:spPr>
            <a:xfrm>
              <a:off x="4504534" y="5249066"/>
              <a:ext cx="798745" cy="1807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23000" dir="5400000" rotWithShape="0">
                <a:schemeClr val="bg1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CC1E29-426E-CCF2-BFEE-B66F5A09628F}"/>
                </a:ext>
              </a:extLst>
            </p:cNvPr>
            <p:cNvSpPr/>
            <p:nvPr/>
          </p:nvSpPr>
          <p:spPr>
            <a:xfrm>
              <a:off x="5744214" y="5249066"/>
              <a:ext cx="798745" cy="1807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40000" dist="23000" dir="5400000" rotWithShape="0">
                <a:schemeClr val="bg1"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5E420-E2B9-9525-1C05-1A8F459B7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503" y="2461974"/>
            <a:ext cx="9414891" cy="5812958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1026" name="Billede 21">
            <a:extLst>
              <a:ext uri="{FF2B5EF4-FFF2-40B4-BE49-F238E27FC236}">
                <a16:creationId xmlns:a16="http://schemas.microsoft.com/office/drawing/2014/main" id="{D2BCF4B3-1105-4E6D-28D0-11DF73DAC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6" y="1298575"/>
            <a:ext cx="6973993" cy="511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A15F5C34-8A8D-6C94-CF61-60B83FA078C0}"/>
              </a:ext>
            </a:extLst>
          </p:cNvPr>
          <p:cNvSpPr/>
          <p:nvPr/>
        </p:nvSpPr>
        <p:spPr>
          <a:xfrm>
            <a:off x="6713220" y="1379813"/>
            <a:ext cx="2344240" cy="1538647"/>
          </a:xfrm>
          <a:prstGeom prst="cloud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245 kr./MWh</a:t>
            </a:r>
          </a:p>
          <a:p>
            <a:pPr algn="ctr"/>
            <a:endParaRPr lang="da-DK" dirty="0"/>
          </a:p>
          <a:p>
            <a:pPr algn="ctr"/>
            <a:r>
              <a:rPr lang="da-DK" dirty="0"/>
              <a:t>2026 </a:t>
            </a:r>
          </a:p>
          <a:p>
            <a:pPr algn="ctr"/>
            <a:r>
              <a:rPr lang="da-DK" dirty="0"/>
              <a:t>541 kr. /MWh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82E2A34-F6C3-0A0A-EA45-7DAF0892391C}"/>
              </a:ext>
            </a:extLst>
          </p:cNvPr>
          <p:cNvCxnSpPr/>
          <p:nvPr/>
        </p:nvCxnSpPr>
        <p:spPr>
          <a:xfrm flipH="1" flipV="1">
            <a:off x="5394960" y="2043361"/>
            <a:ext cx="1805940" cy="2197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520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FBD924-DFA3-4490-9D71-9B445E86B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13" y="234052"/>
            <a:ext cx="8747404" cy="547739"/>
          </a:xfrm>
        </p:spPr>
        <p:txBody>
          <a:bodyPr/>
          <a:lstStyle/>
          <a:p>
            <a:r>
              <a:rPr lang="da-DK" dirty="0"/>
              <a:t>Potentialet i at sænke temperaturen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5679882-8F21-0B34-D24D-6B4C4BFFE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12" y="1171345"/>
            <a:ext cx="7810274" cy="5151219"/>
          </a:xfrm>
          <a:prstGeom prst="rect">
            <a:avLst/>
          </a:prstGeom>
        </p:spPr>
      </p:pic>
      <p:sp>
        <p:nvSpPr>
          <p:cNvPr id="8" name="Kombinationstegning: figur 7">
            <a:extLst>
              <a:ext uri="{FF2B5EF4-FFF2-40B4-BE49-F238E27FC236}">
                <a16:creationId xmlns:a16="http://schemas.microsoft.com/office/drawing/2014/main" id="{2ED9A1AD-73B0-F5EA-1ADD-744B15A0C433}"/>
              </a:ext>
            </a:extLst>
          </p:cNvPr>
          <p:cNvSpPr/>
          <p:nvPr/>
        </p:nvSpPr>
        <p:spPr>
          <a:xfrm>
            <a:off x="1032239" y="2486083"/>
            <a:ext cx="6652049" cy="640473"/>
          </a:xfrm>
          <a:custGeom>
            <a:avLst/>
            <a:gdLst>
              <a:gd name="connsiteX0" fmla="*/ 0 w 6819900"/>
              <a:gd name="connsiteY0" fmla="*/ 0 h 679450"/>
              <a:gd name="connsiteX1" fmla="*/ 0 w 6819900"/>
              <a:gd name="connsiteY1" fmla="*/ 0 h 679450"/>
              <a:gd name="connsiteX2" fmla="*/ 12700 w 6819900"/>
              <a:gd name="connsiteY2" fmla="*/ 127000 h 679450"/>
              <a:gd name="connsiteX3" fmla="*/ 31750 w 6819900"/>
              <a:gd name="connsiteY3" fmla="*/ 139700 h 679450"/>
              <a:gd name="connsiteX4" fmla="*/ 50800 w 6819900"/>
              <a:gd name="connsiteY4" fmla="*/ 165100 h 679450"/>
              <a:gd name="connsiteX5" fmla="*/ 95250 w 6819900"/>
              <a:gd name="connsiteY5" fmla="*/ 209550 h 679450"/>
              <a:gd name="connsiteX6" fmla="*/ 101600 w 6819900"/>
              <a:gd name="connsiteY6" fmla="*/ 228600 h 679450"/>
              <a:gd name="connsiteX7" fmla="*/ 114300 w 6819900"/>
              <a:gd name="connsiteY7" fmla="*/ 247650 h 679450"/>
              <a:gd name="connsiteX8" fmla="*/ 120650 w 6819900"/>
              <a:gd name="connsiteY8" fmla="*/ 292100 h 679450"/>
              <a:gd name="connsiteX9" fmla="*/ 266700 w 6819900"/>
              <a:gd name="connsiteY9" fmla="*/ 400050 h 679450"/>
              <a:gd name="connsiteX10" fmla="*/ 501650 w 6819900"/>
              <a:gd name="connsiteY10" fmla="*/ 508000 h 679450"/>
              <a:gd name="connsiteX11" fmla="*/ 1022350 w 6819900"/>
              <a:gd name="connsiteY11" fmla="*/ 647700 h 679450"/>
              <a:gd name="connsiteX12" fmla="*/ 1200150 w 6819900"/>
              <a:gd name="connsiteY12" fmla="*/ 673100 h 679450"/>
              <a:gd name="connsiteX13" fmla="*/ 2184400 w 6819900"/>
              <a:gd name="connsiteY13" fmla="*/ 673100 h 679450"/>
              <a:gd name="connsiteX14" fmla="*/ 3562350 w 6819900"/>
              <a:gd name="connsiteY14" fmla="*/ 679450 h 679450"/>
              <a:gd name="connsiteX15" fmla="*/ 3956050 w 6819900"/>
              <a:gd name="connsiteY15" fmla="*/ 641350 h 679450"/>
              <a:gd name="connsiteX16" fmla="*/ 4584700 w 6819900"/>
              <a:gd name="connsiteY16" fmla="*/ 615950 h 679450"/>
              <a:gd name="connsiteX17" fmla="*/ 5645150 w 6819900"/>
              <a:gd name="connsiteY17" fmla="*/ 577850 h 679450"/>
              <a:gd name="connsiteX18" fmla="*/ 6819900 w 6819900"/>
              <a:gd name="connsiteY18" fmla="*/ 546100 h 679450"/>
              <a:gd name="connsiteX19" fmla="*/ 6819900 w 6819900"/>
              <a:gd name="connsiteY19" fmla="*/ 55245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19900" h="679450">
                <a:moveTo>
                  <a:pt x="0" y="0"/>
                </a:moveTo>
                <a:lnTo>
                  <a:pt x="0" y="0"/>
                </a:lnTo>
                <a:cubicBezTo>
                  <a:pt x="4233" y="42333"/>
                  <a:pt x="3271" y="85513"/>
                  <a:pt x="12700" y="127000"/>
                </a:cubicBezTo>
                <a:cubicBezTo>
                  <a:pt x="14391" y="134442"/>
                  <a:pt x="26354" y="134304"/>
                  <a:pt x="31750" y="139700"/>
                </a:cubicBezTo>
                <a:cubicBezTo>
                  <a:pt x="39234" y="147184"/>
                  <a:pt x="43681" y="157269"/>
                  <a:pt x="50800" y="165100"/>
                </a:cubicBezTo>
                <a:cubicBezTo>
                  <a:pt x="64895" y="180605"/>
                  <a:pt x="95250" y="209550"/>
                  <a:pt x="95250" y="209550"/>
                </a:cubicBezTo>
                <a:cubicBezTo>
                  <a:pt x="97367" y="215900"/>
                  <a:pt x="98607" y="222613"/>
                  <a:pt x="101600" y="228600"/>
                </a:cubicBezTo>
                <a:cubicBezTo>
                  <a:pt x="105013" y="235426"/>
                  <a:pt x="111887" y="240410"/>
                  <a:pt x="114300" y="247650"/>
                </a:cubicBezTo>
                <a:cubicBezTo>
                  <a:pt x="120998" y="267744"/>
                  <a:pt x="120650" y="276178"/>
                  <a:pt x="120650" y="292100"/>
                </a:cubicBezTo>
                <a:lnTo>
                  <a:pt x="266700" y="400050"/>
                </a:lnTo>
                <a:lnTo>
                  <a:pt x="501650" y="508000"/>
                </a:lnTo>
                <a:lnTo>
                  <a:pt x="1022350" y="647700"/>
                </a:lnTo>
                <a:lnTo>
                  <a:pt x="1200150" y="673100"/>
                </a:lnTo>
                <a:lnTo>
                  <a:pt x="2184400" y="673100"/>
                </a:lnTo>
                <a:lnTo>
                  <a:pt x="3562350" y="679450"/>
                </a:lnTo>
                <a:lnTo>
                  <a:pt x="3956050" y="641350"/>
                </a:lnTo>
                <a:lnTo>
                  <a:pt x="4584700" y="615950"/>
                </a:lnTo>
                <a:lnTo>
                  <a:pt x="5645150" y="577850"/>
                </a:lnTo>
                <a:lnTo>
                  <a:pt x="6819900" y="546100"/>
                </a:lnTo>
                <a:lnTo>
                  <a:pt x="6819900" y="552450"/>
                </a:lnTo>
              </a:path>
            </a:pathLst>
          </a:custGeom>
          <a:noFill/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/>
          </a:p>
        </p:txBody>
      </p:sp>
      <p:cxnSp>
        <p:nvCxnSpPr>
          <p:cNvPr id="10" name="Lige forbindelse 9">
            <a:extLst>
              <a:ext uri="{FF2B5EF4-FFF2-40B4-BE49-F238E27FC236}">
                <a16:creationId xmlns:a16="http://schemas.microsoft.com/office/drawing/2014/main" id="{A13A4788-8D34-6FCC-D3A1-5431FB789A28}"/>
              </a:ext>
            </a:extLst>
          </p:cNvPr>
          <p:cNvCxnSpPr>
            <a:cxnSpLocks/>
          </p:cNvCxnSpPr>
          <p:nvPr/>
        </p:nvCxnSpPr>
        <p:spPr>
          <a:xfrm>
            <a:off x="1296172" y="4536702"/>
            <a:ext cx="26559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kstfelt 10">
            <a:extLst>
              <a:ext uri="{FF2B5EF4-FFF2-40B4-BE49-F238E27FC236}">
                <a16:creationId xmlns:a16="http://schemas.microsoft.com/office/drawing/2014/main" id="{E0F3C79F-1211-E2EB-6632-88CFE2C471C3}"/>
              </a:ext>
            </a:extLst>
          </p:cNvPr>
          <p:cNvSpPr txBox="1"/>
          <p:nvPr/>
        </p:nvSpPr>
        <p:spPr>
          <a:xfrm>
            <a:off x="1522005" y="4355228"/>
            <a:ext cx="20994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/>
              <a:t>Fremløbstemperatur sekundært net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F2B01A67-89CE-9CA4-11BA-4B679FC32739}"/>
              </a:ext>
            </a:extLst>
          </p:cNvPr>
          <p:cNvSpPr/>
          <p:nvPr/>
        </p:nvSpPr>
        <p:spPr>
          <a:xfrm>
            <a:off x="5392430" y="3205821"/>
            <a:ext cx="285524" cy="22317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kstfelt 10">
            <a:extLst>
              <a:ext uri="{FF2B5EF4-FFF2-40B4-BE49-F238E27FC236}">
                <a16:creationId xmlns:a16="http://schemas.microsoft.com/office/drawing/2014/main" id="{44A15F9B-7887-8970-B43A-47D96C87A1C6}"/>
              </a:ext>
            </a:extLst>
          </p:cNvPr>
          <p:cNvSpPr txBox="1"/>
          <p:nvPr/>
        </p:nvSpPr>
        <p:spPr>
          <a:xfrm>
            <a:off x="5677954" y="3121585"/>
            <a:ext cx="2099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/>
              <a:t>Brugsvandscirkulationen sætter grænsen i </a:t>
            </a:r>
            <a:r>
              <a:rPr lang="da-DK" sz="1000" dirty="0" err="1"/>
              <a:t>ca</a:t>
            </a:r>
            <a:r>
              <a:rPr lang="da-DK" sz="1000" dirty="0"/>
              <a:t> 7000 timer om året</a:t>
            </a:r>
          </a:p>
        </p:txBody>
      </p:sp>
    </p:spTree>
    <p:extLst>
      <p:ext uri="{BB962C8B-B14F-4D97-AF65-F5344CB8AC3E}">
        <p14:creationId xmlns:p14="http://schemas.microsoft.com/office/powerpoint/2010/main" val="521365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5EA95538-0DD4-5D1A-3F64-2A48F9CF02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0667" y="1747600"/>
            <a:ext cx="4829465" cy="3901678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EC762F23-912A-B4F9-DD80-CF69A2D46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Fremløbstemperatur i dag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6536FF7F-AD1D-6C80-6E85-4437858FCD83}"/>
              </a:ext>
            </a:extLst>
          </p:cNvPr>
          <p:cNvSpPr txBox="1">
            <a:spLocks/>
          </p:cNvSpPr>
          <p:nvPr/>
        </p:nvSpPr>
        <p:spPr>
          <a:xfrm>
            <a:off x="457200" y="1732181"/>
            <a:ext cx="3307080" cy="3901413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198000" indent="-198000" algn="l" defTabSz="457200" rtl="0" eaLnBrk="1" latinLnBrk="0" hangingPunct="1">
              <a:spcBef>
                <a:spcPts val="0"/>
              </a:spcBef>
              <a:buClr>
                <a:srgbClr val="045349"/>
              </a:buClr>
              <a:buSzPct val="100000"/>
              <a:buFont typeface="Arial"/>
              <a:buChar char="•"/>
              <a:defRPr lang="da-DK" sz="2600" kern="1200">
                <a:solidFill>
                  <a:srgbClr val="7F7F7F"/>
                </a:solidFill>
                <a:latin typeface="Open Sans"/>
                <a:ea typeface="Open Sans"/>
                <a:cs typeface="Open Sans"/>
              </a:defRPr>
            </a:lvl1pPr>
            <a:lvl2pPr marL="742950" indent="-198000" algn="l" defTabSz="457200" rtl="0" eaLnBrk="1" latinLnBrk="0" hangingPunct="1">
              <a:spcBef>
                <a:spcPct val="20000"/>
              </a:spcBef>
              <a:buClr>
                <a:srgbClr val="045349"/>
              </a:buClr>
              <a:buFont typeface="Arial"/>
              <a:buChar char="•"/>
              <a:defRPr lang="da-DK" sz="2600" kern="1200" dirty="0" smtClean="0">
                <a:solidFill>
                  <a:srgbClr val="7F7F7F"/>
                </a:solidFill>
                <a:latin typeface="Open Sans"/>
                <a:ea typeface="Open Sans"/>
                <a:cs typeface="Open Sans"/>
              </a:defRPr>
            </a:lvl2pPr>
            <a:lvl3pPr marL="1143000" indent="-198000" algn="l" defTabSz="457200" rtl="0" eaLnBrk="1" latinLnBrk="0" hangingPunct="1">
              <a:spcBef>
                <a:spcPct val="20000"/>
              </a:spcBef>
              <a:buClr>
                <a:srgbClr val="045349"/>
              </a:buClr>
              <a:buFont typeface="Arial"/>
              <a:buChar char="•"/>
              <a:defRPr lang="da-DK" sz="2600" kern="1200" dirty="0" smtClean="0">
                <a:solidFill>
                  <a:srgbClr val="7F7F7F"/>
                </a:solidFill>
                <a:latin typeface="Open Sans"/>
                <a:ea typeface="Open Sans"/>
                <a:cs typeface="Open Sans"/>
              </a:defRPr>
            </a:lvl3pPr>
            <a:lvl4pPr marL="1600200" indent="-198000" algn="l" defTabSz="457200" rtl="0" eaLnBrk="1" latinLnBrk="0" hangingPunct="1">
              <a:spcBef>
                <a:spcPct val="20000"/>
              </a:spcBef>
              <a:buClr>
                <a:srgbClr val="045349"/>
              </a:buClr>
              <a:buFont typeface="Arial"/>
              <a:buChar char="•"/>
              <a:defRPr lang="da-DK" sz="2600" kern="1200" dirty="0" smtClean="0">
                <a:solidFill>
                  <a:srgbClr val="7F7F7F"/>
                </a:solidFill>
                <a:latin typeface="Open Sans"/>
                <a:ea typeface="Open Sans"/>
                <a:cs typeface="Open Sans"/>
              </a:defRPr>
            </a:lvl4pPr>
            <a:lvl5pPr marL="2057400" indent="-198000" algn="l" defTabSz="457200" rtl="0" eaLnBrk="1" latinLnBrk="0" hangingPunct="1">
              <a:spcBef>
                <a:spcPct val="20000"/>
              </a:spcBef>
              <a:buClr>
                <a:srgbClr val="045349"/>
              </a:buClr>
              <a:buFont typeface="Arial"/>
              <a:buChar char="•"/>
              <a:defRPr lang="da-DK" sz="2600" kern="1200" dirty="0" smtClean="0">
                <a:solidFill>
                  <a:srgbClr val="7F7F7F"/>
                </a:solidFill>
                <a:latin typeface="Open Sans"/>
                <a:ea typeface="Open Sans"/>
                <a:cs typeface="Open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8114" indent="-148114"/>
            <a:r>
              <a:rPr lang="da-DK" sz="1800" dirty="0"/>
              <a:t>Har en del områder med mulighed for nedblanding</a:t>
            </a:r>
          </a:p>
          <a:p>
            <a:pPr marL="148114" indent="-148114"/>
            <a:endParaRPr lang="da-DK" sz="1800" dirty="0"/>
          </a:p>
          <a:p>
            <a:pPr marL="148114" indent="-148114"/>
            <a:r>
              <a:rPr lang="da-DK" sz="1800" dirty="0"/>
              <a:t>Sænker varmetabet – men ikke produktionsprisen</a:t>
            </a:r>
          </a:p>
          <a:p>
            <a:pPr marL="148114" indent="-148114"/>
            <a:endParaRPr lang="da-DK" sz="1800" dirty="0"/>
          </a:p>
          <a:p>
            <a:pPr marL="148114" indent="-148114"/>
            <a:r>
              <a:rPr lang="da-DK" sz="1800" dirty="0"/>
              <a:t>Giver dog god viden om hvad det er muligt at sænke temperaturen til i det øvrige net</a:t>
            </a:r>
          </a:p>
          <a:p>
            <a:pPr marL="148114" indent="-148114"/>
            <a:endParaRPr lang="da-DK" sz="1950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2488F181-D9FD-6DBF-11C8-9D427F489632}"/>
              </a:ext>
            </a:extLst>
          </p:cNvPr>
          <p:cNvSpPr txBox="1"/>
          <p:nvPr/>
        </p:nvSpPr>
        <p:spPr>
          <a:xfrm rot="1834959">
            <a:off x="4481512" y="4108021"/>
            <a:ext cx="7858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60-70</a:t>
            </a:r>
            <a:r>
              <a:rPr lang="da-DK" sz="1350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 °C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35CC1937-6C67-9247-CD73-F7F413EF08C6}"/>
              </a:ext>
            </a:extLst>
          </p:cNvPr>
          <p:cNvSpPr txBox="1"/>
          <p:nvPr/>
        </p:nvSpPr>
        <p:spPr>
          <a:xfrm rot="1321969">
            <a:off x="8025962" y="2159559"/>
            <a:ext cx="7858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60-70</a:t>
            </a:r>
            <a:r>
              <a:rPr lang="da-DK" sz="1350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 °C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A798ACD5-DD13-2918-173E-AF984F5563C7}"/>
              </a:ext>
            </a:extLst>
          </p:cNvPr>
          <p:cNvSpPr txBox="1"/>
          <p:nvPr/>
        </p:nvSpPr>
        <p:spPr>
          <a:xfrm rot="1040042">
            <a:off x="7262812" y="3765377"/>
            <a:ext cx="7858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60-75</a:t>
            </a:r>
            <a:r>
              <a:rPr lang="da-DK" sz="1350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 °C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46ABEDDD-F45A-AD91-689B-CE1625C0A48C}"/>
              </a:ext>
            </a:extLst>
          </p:cNvPr>
          <p:cNvSpPr txBox="1"/>
          <p:nvPr/>
        </p:nvSpPr>
        <p:spPr>
          <a:xfrm rot="3183663">
            <a:off x="7113604" y="3265424"/>
            <a:ext cx="7858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60-70</a:t>
            </a:r>
            <a:r>
              <a:rPr lang="da-DK" sz="1350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 °C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4107874-B3F4-74DB-52CC-77DE49BA25D4}"/>
              </a:ext>
            </a:extLst>
          </p:cNvPr>
          <p:cNvSpPr txBox="1"/>
          <p:nvPr/>
        </p:nvSpPr>
        <p:spPr>
          <a:xfrm rot="20662392">
            <a:off x="5503940" y="3442823"/>
            <a:ext cx="7858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55-65</a:t>
            </a:r>
            <a:r>
              <a:rPr lang="da-DK" sz="1350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 °C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F869DE01-EE74-2103-89A5-F3CC43C10F24}"/>
              </a:ext>
            </a:extLst>
          </p:cNvPr>
          <p:cNvSpPr txBox="1"/>
          <p:nvPr/>
        </p:nvSpPr>
        <p:spPr>
          <a:xfrm rot="20941147">
            <a:off x="5982445" y="3999690"/>
            <a:ext cx="7858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65-75</a:t>
            </a:r>
            <a:r>
              <a:rPr lang="da-DK" sz="1350" dirty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 °C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481D1192-BD9B-05B9-4526-371F1B4C91F2}"/>
              </a:ext>
            </a:extLst>
          </p:cNvPr>
          <p:cNvSpPr txBox="1"/>
          <p:nvPr/>
        </p:nvSpPr>
        <p:spPr>
          <a:xfrm rot="20662392">
            <a:off x="6589789" y="4989863"/>
            <a:ext cx="7858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dirty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</a:rPr>
              <a:t>55-65</a:t>
            </a:r>
            <a:r>
              <a:rPr lang="da-DK" sz="1350" dirty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</a:rPr>
              <a:t> °C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1207BA63-5174-0117-5FC5-FB652C2747AC}"/>
              </a:ext>
            </a:extLst>
          </p:cNvPr>
          <p:cNvSpPr txBox="1"/>
          <p:nvPr/>
        </p:nvSpPr>
        <p:spPr>
          <a:xfrm rot="20662392">
            <a:off x="5375352" y="2671749"/>
            <a:ext cx="7858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65-85</a:t>
            </a:r>
            <a:r>
              <a:rPr lang="da-DK" sz="135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 °C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84EEF50E-24F1-2F87-9323-643A73DF564D}"/>
              </a:ext>
            </a:extLst>
          </p:cNvPr>
          <p:cNvSpPr txBox="1"/>
          <p:nvPr/>
        </p:nvSpPr>
        <p:spPr>
          <a:xfrm rot="20662392">
            <a:off x="7529294" y="2689367"/>
            <a:ext cx="78581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5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62-80</a:t>
            </a:r>
            <a:r>
              <a:rPr lang="da-DK" sz="135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 °C</a:t>
            </a:r>
          </a:p>
        </p:txBody>
      </p:sp>
    </p:spTree>
    <p:extLst>
      <p:ext uri="{BB962C8B-B14F-4D97-AF65-F5344CB8AC3E}">
        <p14:creationId xmlns:p14="http://schemas.microsoft.com/office/powerpoint/2010/main" val="2951745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C7DDDF-A413-475E-840D-F5CC4728D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Distributionsnettet 2030</a:t>
            </a:r>
          </a:p>
        </p:txBody>
      </p:sp>
      <p:pic>
        <p:nvPicPr>
          <p:cNvPr id="4" name="Picture 4" descr="C:\Users\hagh\AppData\Local\Microsoft\Windows\Temporary Internet Files\Content.Word\Sektionskort.png">
            <a:extLst>
              <a:ext uri="{FF2B5EF4-FFF2-40B4-BE49-F238E27FC236}">
                <a16:creationId xmlns:a16="http://schemas.microsoft.com/office/drawing/2014/main" id="{30E4B91E-1A71-4C1C-AB40-A45D6B9A8013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9560" y="1181099"/>
            <a:ext cx="4707850" cy="3237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BAE0AB5-AB28-4EF7-88DF-77EE2E6A5571}"/>
              </a:ext>
            </a:extLst>
          </p:cNvPr>
          <p:cNvSpPr/>
          <p:nvPr/>
        </p:nvSpPr>
        <p:spPr>
          <a:xfrm>
            <a:off x="342901" y="4207660"/>
            <a:ext cx="3429000" cy="2302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31959" indent="-431959">
              <a:lnSpc>
                <a:spcPct val="130000"/>
              </a:lnSpc>
              <a:spcBef>
                <a:spcPts val="450"/>
              </a:spcBef>
              <a:spcAft>
                <a:spcPts val="900"/>
              </a:spcAft>
              <a:tabLst>
                <a:tab pos="431959" algn="l"/>
              </a:tabLst>
            </a:pPr>
            <a:r>
              <a:rPr lang="da-DK" sz="750" dirty="0">
                <a:solidFill>
                  <a:prstClr val="black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Figur 5.4	Sektionering af Viborg Fjernvarmes distributionsnet.</a:t>
            </a:r>
          </a:p>
        </p:txBody>
      </p:sp>
      <p:sp>
        <p:nvSpPr>
          <p:cNvPr id="6" name="Pladsholder til indhold 6">
            <a:extLst>
              <a:ext uri="{FF2B5EF4-FFF2-40B4-BE49-F238E27FC236}">
                <a16:creationId xmlns:a16="http://schemas.microsoft.com/office/drawing/2014/main" id="{577BED5E-B63E-4588-8EA5-B25D76876CE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46158" y="1120122"/>
            <a:ext cx="3708282" cy="3899297"/>
          </a:xfrm>
          <a:prstGeom prst="rect">
            <a:avLst/>
          </a:prstGeom>
        </p:spPr>
        <p:txBody>
          <a:bodyPr vert="horz" lIns="68580" tIns="34290" rIns="68580" bIns="34290" rtlCol="0">
            <a:normAutofit fontScale="62500" lnSpcReduction="20000"/>
          </a:bodyPr>
          <a:lstStyle>
            <a:lvl1pPr marL="198000" indent="-198000" algn="l" defTabSz="457200" rtl="0" eaLnBrk="1" latinLnBrk="0" hangingPunct="1">
              <a:spcBef>
                <a:spcPts val="0"/>
              </a:spcBef>
              <a:buClr>
                <a:srgbClr val="E22E2D"/>
              </a:buClr>
              <a:buSzPct val="100000"/>
              <a:buFont typeface="Arial"/>
              <a:buChar char="•"/>
              <a:defRPr lang="da-DK" sz="2600" kern="1200">
                <a:solidFill>
                  <a:srgbClr val="7F7F7F"/>
                </a:solidFill>
                <a:latin typeface="Open Sans"/>
                <a:ea typeface="Open Sans"/>
                <a:cs typeface="Open Sans"/>
              </a:defRPr>
            </a:lvl1pPr>
            <a:lvl2pPr marL="742950" indent="-198000" algn="l" defTabSz="457200" rtl="0" eaLnBrk="1" latinLnBrk="0" hangingPunct="1">
              <a:spcBef>
                <a:spcPct val="20000"/>
              </a:spcBef>
              <a:buClr>
                <a:srgbClr val="356FB4"/>
              </a:buClr>
              <a:buFont typeface="Arial"/>
              <a:buChar char="•"/>
              <a:defRPr lang="da-DK" sz="2600" kern="1200" dirty="0" smtClean="0">
                <a:solidFill>
                  <a:srgbClr val="7F7F7F"/>
                </a:solidFill>
                <a:latin typeface="Open Sans"/>
                <a:ea typeface="Open Sans"/>
                <a:cs typeface="Open Sans"/>
              </a:defRPr>
            </a:lvl2pPr>
            <a:lvl3pPr marL="1143000" indent="-198000" algn="l" defTabSz="457200" rtl="0" eaLnBrk="1" latinLnBrk="0" hangingPunct="1">
              <a:spcBef>
                <a:spcPct val="20000"/>
              </a:spcBef>
              <a:buClr>
                <a:srgbClr val="E22E2D"/>
              </a:buClr>
              <a:buFont typeface="Arial"/>
              <a:buChar char="•"/>
              <a:defRPr lang="da-DK" sz="2600" kern="1200" dirty="0" smtClean="0">
                <a:solidFill>
                  <a:srgbClr val="7F7F7F"/>
                </a:solidFill>
                <a:latin typeface="Open Sans"/>
                <a:ea typeface="Open Sans"/>
                <a:cs typeface="Open Sans"/>
              </a:defRPr>
            </a:lvl3pPr>
            <a:lvl4pPr marL="1600200" indent="-198000" algn="l" defTabSz="457200" rtl="0" eaLnBrk="1" latinLnBrk="0" hangingPunct="1">
              <a:spcBef>
                <a:spcPct val="20000"/>
              </a:spcBef>
              <a:buClr>
                <a:srgbClr val="356FB4"/>
              </a:buClr>
              <a:buFont typeface="Arial"/>
              <a:buChar char="•"/>
              <a:defRPr lang="da-DK" sz="2600" kern="1200" dirty="0" smtClean="0">
                <a:solidFill>
                  <a:srgbClr val="7F7F7F"/>
                </a:solidFill>
                <a:latin typeface="Open Sans"/>
                <a:ea typeface="Open Sans"/>
                <a:cs typeface="Open Sans"/>
              </a:defRPr>
            </a:lvl4pPr>
            <a:lvl5pPr marL="2057400" indent="-198000" algn="l" defTabSz="457200" rtl="0" eaLnBrk="1" latinLnBrk="0" hangingPunct="1">
              <a:spcBef>
                <a:spcPct val="20000"/>
              </a:spcBef>
              <a:buClr>
                <a:srgbClr val="E22E2D"/>
              </a:buClr>
              <a:buFont typeface="Arial"/>
              <a:buChar char="•"/>
              <a:defRPr lang="da-DK" sz="2600" kern="1200" dirty="0" smtClean="0">
                <a:solidFill>
                  <a:srgbClr val="7F7F7F"/>
                </a:solidFill>
                <a:latin typeface="Open Sans"/>
                <a:ea typeface="Open Sans"/>
                <a:cs typeface="Open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/>
              <a:t>Tæt på samme fremløbstemperatur i midtbykernen og et lille område i </a:t>
            </a:r>
            <a:r>
              <a:rPr dirty="0" err="1"/>
              <a:t>Østnettet</a:t>
            </a:r>
            <a:endParaRPr dirty="0"/>
          </a:p>
          <a:p>
            <a:pPr lvl="1"/>
            <a:r>
              <a:rPr dirty="0"/>
              <a:t>Større cirkulationssystemer i mange ejendomme </a:t>
            </a:r>
          </a:p>
          <a:p>
            <a:endParaRPr dirty="0"/>
          </a:p>
          <a:p>
            <a:r>
              <a:rPr dirty="0"/>
              <a:t>Returtemperaturen skal sænkes</a:t>
            </a:r>
          </a:p>
          <a:p>
            <a:pPr lvl="1"/>
            <a:r>
              <a:rPr dirty="0"/>
              <a:t>Brugsvandscirkulations-fokus i sommerhalvåret</a:t>
            </a:r>
          </a:p>
          <a:p>
            <a:pPr lvl="1"/>
            <a:r>
              <a:rPr dirty="0"/>
              <a:t>Forindstillelige radiatorventiler og bedre styring i vinterhalvåret.</a:t>
            </a:r>
          </a:p>
          <a:p>
            <a:endParaRPr dirty="0"/>
          </a:p>
          <a:p>
            <a:r>
              <a:rPr dirty="0"/>
              <a:t>Deltager i flere udviklingsprojekter for at finde de rigtige løsningsmodeller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92C90D56-F939-A994-305D-B122CC13DA81}"/>
              </a:ext>
            </a:extLst>
          </p:cNvPr>
          <p:cNvSpPr txBox="1"/>
          <p:nvPr/>
        </p:nvSpPr>
        <p:spPr>
          <a:xfrm>
            <a:off x="2057401" y="2919730"/>
            <a:ext cx="8331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0" dirty="0"/>
              <a:t>65 -80 </a:t>
            </a:r>
            <a:r>
              <a:rPr lang="en-US" sz="1350" dirty="0"/>
              <a:t>°C </a:t>
            </a:r>
            <a:endParaRPr lang="da-DK" sz="1350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89BDEAFF-2B29-0758-BDE4-C49200CB544F}"/>
              </a:ext>
            </a:extLst>
          </p:cNvPr>
          <p:cNvSpPr txBox="1"/>
          <p:nvPr/>
        </p:nvSpPr>
        <p:spPr>
          <a:xfrm>
            <a:off x="1155700" y="3729990"/>
            <a:ext cx="8331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350" dirty="0"/>
              <a:t>55 -70 </a:t>
            </a:r>
            <a:r>
              <a:rPr lang="en-US" sz="1350" dirty="0"/>
              <a:t>°C </a:t>
            </a:r>
            <a:endParaRPr lang="da-DK" sz="1350" dirty="0"/>
          </a:p>
        </p:txBody>
      </p:sp>
      <p:pic>
        <p:nvPicPr>
          <p:cNvPr id="8" name="Content Placeholder 11">
            <a:extLst>
              <a:ext uri="{FF2B5EF4-FFF2-40B4-BE49-F238E27FC236}">
                <a16:creationId xmlns:a16="http://schemas.microsoft.com/office/drawing/2014/main" id="{FA546763-1C65-47CF-9847-F8E7E11F9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236" y="4588039"/>
            <a:ext cx="2504444" cy="20209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18AFE9-3A7E-71FB-0378-B0492CE1C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3123" y="4576111"/>
            <a:ext cx="2514345" cy="20013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02921C-13BC-A093-93FB-0ED11637FF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" y="4659845"/>
            <a:ext cx="2951861" cy="18773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09AD231-EB43-3718-75F9-43D9DAE94BE8}"/>
              </a:ext>
            </a:extLst>
          </p:cNvPr>
          <p:cNvSpPr txBox="1"/>
          <p:nvPr/>
        </p:nvSpPr>
        <p:spPr>
          <a:xfrm>
            <a:off x="1785358" y="4731760"/>
            <a:ext cx="156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Varmepumpe</a:t>
            </a:r>
          </a:p>
        </p:txBody>
      </p:sp>
    </p:spTree>
    <p:extLst>
      <p:ext uri="{BB962C8B-B14F-4D97-AF65-F5344CB8AC3E}">
        <p14:creationId xmlns:p14="http://schemas.microsoft.com/office/powerpoint/2010/main" val="1426651690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VF præs - dans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æsentation til bestyrelsens introduktionsmøde (11-01-2021).potx" id="{616A0F77-274C-4637-B8D9-460129BE67F4}" vid="{D313D74B-1EA4-48D8-9B72-785CDCCB7144}"/>
    </a:ext>
  </a:extLst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1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12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13.xml><?xml version="1.0" encoding="utf-8"?>
<TemplafySlideFormConfiguration><![CDATA[{"formFields":[],"formDataEntries":[]}]]></TemplafySlideFormConfiguration>
</file>

<file path=customXml/item14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E6FCCC28B31C48BE5057141BAF5CCE" ma:contentTypeVersion="11" ma:contentTypeDescription="Opret et nyt dokument." ma:contentTypeScope="" ma:versionID="a3b8943a95169f6365640db07091358c">
  <xsd:schema xmlns:xsd="http://www.w3.org/2001/XMLSchema" xmlns:xs="http://www.w3.org/2001/XMLSchema" xmlns:p="http://schemas.microsoft.com/office/2006/metadata/properties" xmlns:ns2="6bb2f9cb-4b7e-4deb-93bf-092544394fd6" xmlns:ns3="edef5ce5-ff7a-4826-8bfd-e19dea73f236" targetNamespace="http://schemas.microsoft.com/office/2006/metadata/properties" ma:root="true" ma:fieldsID="1af3dd30f80a73bfc3e825b075db489a" ns2:_="" ns3:_="">
    <xsd:import namespace="6bb2f9cb-4b7e-4deb-93bf-092544394fd6"/>
    <xsd:import namespace="edef5ce5-ff7a-4826-8bfd-e19dea73f2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b2f9cb-4b7e-4deb-93bf-092544394f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ledmærker" ma:readOnly="false" ma:fieldId="{5cf76f15-5ced-4ddc-b409-7134ff3c332f}" ma:taxonomyMulti="true" ma:sspId="6f6dfaf6-50f5-44a8-824b-94f8e37557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ef5ce5-ff7a-4826-8bfd-e19dea73f23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541e08b-977e-4a46-a445-2f1b256fbbbf}" ma:internalName="TaxCatchAll" ma:showField="CatchAllData" ma:web="edef5ce5-ff7a-4826-8bfd-e19dea73f2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7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Props1.xml><?xml version="1.0" encoding="utf-8"?>
<ds:datastoreItem xmlns:ds="http://schemas.openxmlformats.org/officeDocument/2006/customXml" ds:itemID="{E0C047B1-E187-4004-AC51-CE8E5CAE8E0E}">
  <ds:schemaRefs/>
</ds:datastoreItem>
</file>

<file path=customXml/itemProps10.xml><?xml version="1.0" encoding="utf-8"?>
<ds:datastoreItem xmlns:ds="http://schemas.openxmlformats.org/officeDocument/2006/customXml" ds:itemID="{54BB97F9-76CC-461E-9007-925CC9908818}">
  <ds:schemaRefs>
    <ds:schemaRef ds:uri="http://schemas.microsoft.com/sharepoint/v3/contenttype/forms"/>
  </ds:schemaRefs>
</ds:datastoreItem>
</file>

<file path=customXml/itemProps11.xml><?xml version="1.0" encoding="utf-8"?>
<ds:datastoreItem xmlns:ds="http://schemas.openxmlformats.org/officeDocument/2006/customXml" ds:itemID="{CB0E0597-F969-47B4-A32E-972C40F66A13}">
  <ds:schemaRefs/>
</ds:datastoreItem>
</file>

<file path=customXml/itemProps12.xml><?xml version="1.0" encoding="utf-8"?>
<ds:datastoreItem xmlns:ds="http://schemas.openxmlformats.org/officeDocument/2006/customXml" ds:itemID="{DD04F116-E494-4430-A783-488B139C8C7A}">
  <ds:schemaRefs/>
</ds:datastoreItem>
</file>

<file path=customXml/itemProps13.xml><?xml version="1.0" encoding="utf-8"?>
<ds:datastoreItem xmlns:ds="http://schemas.openxmlformats.org/officeDocument/2006/customXml" ds:itemID="{2876790B-1D22-4446-8B87-B8331D4929C1}">
  <ds:schemaRefs/>
</ds:datastoreItem>
</file>

<file path=customXml/itemProps14.xml><?xml version="1.0" encoding="utf-8"?>
<ds:datastoreItem xmlns:ds="http://schemas.openxmlformats.org/officeDocument/2006/customXml" ds:itemID="{1F73866B-96F7-4DAD-AB06-6807D387C2F5}">
  <ds:schemaRefs/>
</ds:datastoreItem>
</file>

<file path=customXml/itemProps2.xml><?xml version="1.0" encoding="utf-8"?>
<ds:datastoreItem xmlns:ds="http://schemas.openxmlformats.org/officeDocument/2006/customXml" ds:itemID="{488C779F-DCB5-4246-9EDA-9A31164179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b2f9cb-4b7e-4deb-93bf-092544394fd6"/>
    <ds:schemaRef ds:uri="edef5ce5-ff7a-4826-8bfd-e19dea73f2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B8E0DA-038C-4B8F-8024-60057A0E1366}">
  <ds:schemaRefs/>
</ds:datastoreItem>
</file>

<file path=customXml/itemProps4.xml><?xml version="1.0" encoding="utf-8"?>
<ds:datastoreItem xmlns:ds="http://schemas.openxmlformats.org/officeDocument/2006/customXml" ds:itemID="{B4E628A9-98A4-4C23-B708-4B7D8419C470}">
  <ds:schemaRefs/>
</ds:datastoreItem>
</file>

<file path=customXml/itemProps5.xml><?xml version="1.0" encoding="utf-8"?>
<ds:datastoreItem xmlns:ds="http://schemas.openxmlformats.org/officeDocument/2006/customXml" ds:itemID="{B0D8AFF3-34E8-405F-A683-1387826F0127}">
  <ds:schemaRefs/>
</ds:datastoreItem>
</file>

<file path=customXml/itemProps6.xml><?xml version="1.0" encoding="utf-8"?>
<ds:datastoreItem xmlns:ds="http://schemas.openxmlformats.org/officeDocument/2006/customXml" ds:itemID="{5754E108-3ED1-4EAC-921D-B12D377D1F66}">
  <ds:schemaRefs/>
</ds:datastoreItem>
</file>

<file path=customXml/itemProps7.xml><?xml version="1.0" encoding="utf-8"?>
<ds:datastoreItem xmlns:ds="http://schemas.openxmlformats.org/officeDocument/2006/customXml" ds:itemID="{78665A27-6B7C-46CB-80DB-96D18274B890}">
  <ds:schemaRefs/>
</ds:datastoreItem>
</file>

<file path=customXml/itemProps8.xml><?xml version="1.0" encoding="utf-8"?>
<ds:datastoreItem xmlns:ds="http://schemas.openxmlformats.org/officeDocument/2006/customXml" ds:itemID="{9C36DEA8-3529-45FB-9225-D6F3410D306C}">
  <ds:schemaRefs/>
</ds:datastoreItem>
</file>

<file path=customXml/itemProps9.xml><?xml version="1.0" encoding="utf-8"?>
<ds:datastoreItem xmlns:ds="http://schemas.openxmlformats.org/officeDocument/2006/customXml" ds:itemID="{53918F52-1452-44A8-B025-8E29311F16A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Præsentation til bestyrelsens introduktionsmøde (11-01-2021)</Template>
  <TotalTime>11625</TotalTime>
  <Words>321</Words>
  <Application>Microsoft Office PowerPoint</Application>
  <PresentationFormat>Skærmshow (4:3)</PresentationFormat>
  <Paragraphs>73</Paragraphs>
  <Slides>6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1" baseType="lpstr">
      <vt:lpstr>Arial</vt:lpstr>
      <vt:lpstr>Calibri</vt:lpstr>
      <vt:lpstr>Open Sans</vt:lpstr>
      <vt:lpstr>Open Sans Bold</vt:lpstr>
      <vt:lpstr>Master VF præs - dansk</vt:lpstr>
      <vt:lpstr>Varmepumper og lavtemperatur i praksis </vt:lpstr>
      <vt:lpstr>Varmeproduktion 2026 </vt:lpstr>
      <vt:lpstr>2030 beregning af temperaturens betydning - konservativt</vt:lpstr>
      <vt:lpstr>Potentialet i at sænke temperaturen</vt:lpstr>
      <vt:lpstr>Fremløbstemperatur i dag</vt:lpstr>
      <vt:lpstr>Distributionsnettet 2030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Introduktion til  Viborg Varme a.m.b.a.</dc:title>
  <dc:creator>Morten Abildgaard</dc:creator>
  <cp:lastModifiedBy>Kim Vestergaard Vistisen</cp:lastModifiedBy>
  <cp:revision>113</cp:revision>
  <cp:lastPrinted>2021-04-26T05:49:32Z</cp:lastPrinted>
  <dcterms:created xsi:type="dcterms:W3CDTF">2021-01-06T09:09:56Z</dcterms:created>
  <dcterms:modified xsi:type="dcterms:W3CDTF">2024-04-10T06:07:03Z</dcterms:modified>
</cp:coreProperties>
</file>