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</p:sldMasterIdLst>
  <p:notesMasterIdLst>
    <p:notesMasterId r:id="rId23"/>
  </p:notesMasterIdLst>
  <p:sldIdLst>
    <p:sldId id="348" r:id="rId6"/>
    <p:sldId id="8550" r:id="rId7"/>
    <p:sldId id="8538" r:id="rId8"/>
    <p:sldId id="667" r:id="rId9"/>
    <p:sldId id="8540" r:id="rId10"/>
    <p:sldId id="8560" r:id="rId11"/>
    <p:sldId id="8561" r:id="rId12"/>
    <p:sldId id="8542" r:id="rId13"/>
    <p:sldId id="343" r:id="rId14"/>
    <p:sldId id="345" r:id="rId15"/>
    <p:sldId id="346" r:id="rId16"/>
    <p:sldId id="336" r:id="rId17"/>
    <p:sldId id="8553" r:id="rId18"/>
    <p:sldId id="8554" r:id="rId19"/>
    <p:sldId id="8552" r:id="rId20"/>
    <p:sldId id="8555" r:id="rId21"/>
    <p:sldId id="8514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35"/>
    <a:srgbClr val="8AA226"/>
    <a:srgbClr val="F5F5F5"/>
    <a:srgbClr val="DCDCDC"/>
    <a:srgbClr val="C0D105"/>
    <a:srgbClr val="FFFFFF"/>
    <a:srgbClr val="A7D80A"/>
    <a:srgbClr val="E5F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400A0-EC40-4A6E-AC12-B25247BA625F}" v="19" dt="2021-03-04T18:02:01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819" autoAdjust="0"/>
    <p:restoredTop sz="77096" autoAdjust="0"/>
  </p:normalViewPr>
  <p:slideViewPr>
    <p:cSldViewPr snapToGrid="0">
      <p:cViewPr varScale="1">
        <p:scale>
          <a:sx n="100" d="100"/>
          <a:sy n="100" d="100"/>
        </p:scale>
        <p:origin x="19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COP varme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Sheet1!$C$6:$C$14</c:f>
              <c:numCache>
                <c:formatCode>General</c:formatCode>
                <c:ptCount val="9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  <c:pt idx="5">
                  <c:v>55</c:v>
                </c:pt>
                <c:pt idx="6">
                  <c:v>60</c:v>
                </c:pt>
                <c:pt idx="7">
                  <c:v>65</c:v>
                </c:pt>
                <c:pt idx="8">
                  <c:v>70</c:v>
                </c:pt>
              </c:numCache>
            </c:numRef>
          </c:xVal>
          <c:yVal>
            <c:numRef>
              <c:f>Sheet1!$D$6:$D$14</c:f>
              <c:numCache>
                <c:formatCode>General</c:formatCode>
                <c:ptCount val="9"/>
                <c:pt idx="0">
                  <c:v>6</c:v>
                </c:pt>
                <c:pt idx="1">
                  <c:v>5.25</c:v>
                </c:pt>
                <c:pt idx="2">
                  <c:v>4.7</c:v>
                </c:pt>
                <c:pt idx="3">
                  <c:v>4.2</c:v>
                </c:pt>
                <c:pt idx="4">
                  <c:v>3.8</c:v>
                </c:pt>
                <c:pt idx="5">
                  <c:v>3.44</c:v>
                </c:pt>
                <c:pt idx="6">
                  <c:v>3.1</c:v>
                </c:pt>
                <c:pt idx="7">
                  <c:v>2.9</c:v>
                </c:pt>
                <c:pt idx="8">
                  <c:v>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3C-4738-BA01-D8C56043E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0957791"/>
        <c:axId val="1197775775"/>
      </c:scatterChart>
      <c:valAx>
        <c:axId val="1190957791"/>
        <c:scaling>
          <c:orientation val="minMax"/>
          <c:min val="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Kondenseringstemperatur</a:t>
                </a:r>
                <a:r>
                  <a:rPr lang="da-DK" baseline="0"/>
                  <a:t> (deg. C)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97775775"/>
        <c:crosses val="autoZero"/>
        <c:crossBetween val="midCat"/>
      </c:valAx>
      <c:valAx>
        <c:axId val="1197775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COP</a:t>
                </a:r>
                <a:r>
                  <a:rPr lang="da-DK" baseline="0"/>
                  <a:t> (varme/el)</a:t>
                </a:r>
                <a:endParaRPr lang="da-D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909577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28A18-7F00-4423-9C4D-1C2C5FD0D50F}" type="datetimeFigureOut">
              <a:rPr lang="da-DK" smtClean="0"/>
              <a:t>05-03-2021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08195-25D8-453F-9237-0196B4F072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313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255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9211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90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on a mission to turn EVERY building in to a high-performance energy machine.</a:t>
            </a:r>
          </a:p>
          <a:p>
            <a:endParaRPr lang="en-US" dirty="0"/>
          </a:p>
          <a:p>
            <a:r>
              <a:rPr lang="en-US" dirty="0"/>
              <a:t>By doing so, we can accelerate the world’s transition to sustainable energy faster than ever</a:t>
            </a:r>
          </a:p>
        </p:txBody>
      </p:sp>
    </p:spTree>
    <p:extLst>
      <p:ext uri="{BB962C8B-B14F-4D97-AF65-F5344CB8AC3E}">
        <p14:creationId xmlns:p14="http://schemas.microsoft.com/office/powerpoint/2010/main" val="133785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Et energisystem designet med henblik på genanvendelse af energi fra forskellige strømme</a:t>
            </a:r>
          </a:p>
          <a:p>
            <a:pPr marL="628650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Overskudsvarme fra komfort, datacenter </a:t>
            </a:r>
            <a:r>
              <a:rPr lang="da-DK" dirty="0" err="1"/>
              <a:t>elller</a:t>
            </a:r>
            <a:r>
              <a:rPr lang="da-DK" dirty="0"/>
              <a:t> supermarkedskøl/frys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Anlæggene ses ikke som enkelte anlæg men som en del af et samlet system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Lave arbejdstemperaturer er vigtige for effektiv energiudnyttelse generelt, men især i systemer med varmepumper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Overskudsvarme fra køling bruges til opvarmning og produktion af varmt vand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Med en varmepumpe kan vi effektivt flytte overskudsvarme fra køleproduktion til varme- og varmtvandssystemer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Der er tænkt på styring af de enkelte elementer </a:t>
            </a:r>
            <a:r>
              <a:rPr lang="da-DK" dirty="0" err="1"/>
              <a:t>ifht</a:t>
            </a:r>
            <a:r>
              <a:rPr lang="da-DK" dirty="0"/>
              <a:t>. det samlede billede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Moduleret fremløbstemperatur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dirty="0"/>
              <a:t>Behovsstyret ventilation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119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 </a:t>
            </a:r>
            <a:r>
              <a:rPr lang="en-US" dirty="0" err="1"/>
              <a:t>sommeren</a:t>
            </a:r>
            <a:r>
              <a:rPr lang="en-US" dirty="0"/>
              <a:t> </a:t>
            </a:r>
            <a:r>
              <a:rPr lang="en-US" dirty="0" err="1"/>
              <a:t>lagres</a:t>
            </a:r>
            <a:r>
              <a:rPr lang="en-US" dirty="0"/>
              <a:t> </a:t>
            </a:r>
            <a:r>
              <a:rPr lang="en-US" dirty="0" err="1"/>
              <a:t>overskudsvarme</a:t>
            </a:r>
            <a:r>
              <a:rPr lang="en-US" dirty="0"/>
              <a:t> I Jorden</a:t>
            </a:r>
          </a:p>
          <a:p>
            <a:r>
              <a:rPr lang="en-US" dirty="0"/>
              <a:t>Om </a:t>
            </a:r>
            <a:r>
              <a:rPr lang="en-US" dirty="0" err="1"/>
              <a:t>vinteren</a:t>
            </a:r>
            <a:r>
              <a:rPr lang="en-US" dirty="0"/>
              <a:t> </a:t>
            </a:r>
            <a:r>
              <a:rPr lang="en-US" dirty="0" err="1"/>
              <a:t>hentes</a:t>
            </a:r>
            <a:r>
              <a:rPr lang="en-US" dirty="0"/>
              <a:t> den op </a:t>
            </a:r>
            <a:r>
              <a:rPr lang="en-US" dirty="0" err="1"/>
              <a:t>igen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5AE5B-34DB-434D-8891-106F1154EE5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52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394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sv-SE" dirty="0"/>
              <a:t>Hospitalets behov for </a:t>
            </a:r>
            <a:r>
              <a:rPr lang="sv-SE" dirty="0" err="1"/>
              <a:t>processkøling</a:t>
            </a:r>
            <a:r>
              <a:rPr lang="sv-SE" dirty="0"/>
              <a:t> </a:t>
            </a:r>
            <a:r>
              <a:rPr lang="sv-SE" dirty="0" err="1"/>
              <a:t>til</a:t>
            </a:r>
            <a:r>
              <a:rPr lang="sv-SE" dirty="0"/>
              <a:t> medicinsk </a:t>
            </a:r>
            <a:r>
              <a:rPr lang="sv-SE" dirty="0" err="1"/>
              <a:t>udstyr</a:t>
            </a:r>
            <a:r>
              <a:rPr lang="sv-SE" dirty="0"/>
              <a:t> samt </a:t>
            </a:r>
            <a:r>
              <a:rPr lang="sv-SE" dirty="0" err="1"/>
              <a:t>komfortkøling</a:t>
            </a:r>
            <a:r>
              <a:rPr lang="sv-SE" dirty="0"/>
              <a:t> </a:t>
            </a:r>
            <a:r>
              <a:rPr lang="sv-SE" dirty="0" err="1"/>
              <a:t>dækkes</a:t>
            </a:r>
            <a:r>
              <a:rPr lang="sv-SE" dirty="0"/>
              <a:t> </a:t>
            </a:r>
            <a:r>
              <a:rPr lang="sv-SE" dirty="0" err="1"/>
              <a:t>af</a:t>
            </a:r>
            <a:r>
              <a:rPr lang="sv-SE" dirty="0"/>
              <a:t> et </a:t>
            </a:r>
            <a:r>
              <a:rPr lang="sv-SE" dirty="0" err="1"/>
              <a:t>balanceret</a:t>
            </a:r>
            <a:r>
              <a:rPr lang="sv-SE" dirty="0"/>
              <a:t> termisk </a:t>
            </a:r>
            <a:r>
              <a:rPr lang="sv-SE" dirty="0" err="1"/>
              <a:t>net</a:t>
            </a:r>
            <a:endParaRPr lang="sv-SE" dirty="0"/>
          </a:p>
          <a:p>
            <a:pPr>
              <a:buFont typeface="Arial"/>
              <a:buChar char="•"/>
            </a:pPr>
            <a:r>
              <a:rPr lang="sv-SE" dirty="0" err="1"/>
              <a:t>Processkøling</a:t>
            </a:r>
            <a:r>
              <a:rPr lang="sv-SE" dirty="0"/>
              <a:t> </a:t>
            </a:r>
            <a:r>
              <a:rPr lang="sv-SE" dirty="0" err="1"/>
              <a:t>lægges</a:t>
            </a:r>
            <a:r>
              <a:rPr lang="sv-SE" dirty="0"/>
              <a:t> på det termiske </a:t>
            </a:r>
            <a:r>
              <a:rPr lang="sv-SE" dirty="0" err="1"/>
              <a:t>net</a:t>
            </a:r>
            <a:r>
              <a:rPr lang="sv-SE" dirty="0"/>
              <a:t> ved 9 grader </a:t>
            </a:r>
            <a:r>
              <a:rPr lang="sv-SE" dirty="0" err="1"/>
              <a:t>og</a:t>
            </a:r>
            <a:r>
              <a:rPr lang="sv-SE" dirty="0"/>
              <a:t> </a:t>
            </a:r>
            <a:r>
              <a:rPr lang="sv-SE" dirty="0" err="1"/>
              <a:t>fungerer</a:t>
            </a:r>
            <a:r>
              <a:rPr lang="sv-SE" dirty="0"/>
              <a:t> som </a:t>
            </a:r>
            <a:r>
              <a:rPr lang="sv-SE" dirty="0" err="1"/>
              <a:t>varmekilde</a:t>
            </a:r>
            <a:r>
              <a:rPr lang="sv-SE" dirty="0"/>
              <a:t> for </a:t>
            </a:r>
            <a:r>
              <a:rPr lang="sv-SE" dirty="0" err="1"/>
              <a:t>varmepumper</a:t>
            </a:r>
            <a:endParaRPr lang="sv-SE" dirty="0"/>
          </a:p>
          <a:p>
            <a:pPr>
              <a:buFont typeface="Arial"/>
              <a:buChar char="•"/>
            </a:pPr>
            <a:r>
              <a:rPr lang="sv-SE" dirty="0" err="1"/>
              <a:t>Varmepumperne</a:t>
            </a:r>
            <a:r>
              <a:rPr lang="sv-SE" dirty="0"/>
              <a:t> </a:t>
            </a:r>
            <a:r>
              <a:rPr lang="sv-SE" dirty="0" err="1"/>
              <a:t>producerer</a:t>
            </a:r>
            <a:r>
              <a:rPr lang="sv-SE" dirty="0"/>
              <a:t> varme </a:t>
            </a:r>
            <a:r>
              <a:rPr lang="sv-SE" dirty="0" err="1"/>
              <a:t>og</a:t>
            </a:r>
            <a:r>
              <a:rPr lang="sv-SE" dirty="0"/>
              <a:t> varmt vand </a:t>
            </a:r>
            <a:r>
              <a:rPr lang="sv-SE" dirty="0" err="1"/>
              <a:t>til</a:t>
            </a:r>
            <a:r>
              <a:rPr lang="sv-SE" dirty="0"/>
              <a:t> de </a:t>
            </a:r>
            <a:r>
              <a:rPr lang="sv-SE" dirty="0" err="1"/>
              <a:t>bygninger</a:t>
            </a:r>
            <a:r>
              <a:rPr lang="sv-SE" dirty="0"/>
              <a:t> </a:t>
            </a:r>
            <a:r>
              <a:rPr lang="sv-SE" dirty="0" err="1"/>
              <a:t>hvor</a:t>
            </a:r>
            <a:r>
              <a:rPr lang="sv-SE" dirty="0"/>
              <a:t> de er </a:t>
            </a:r>
            <a:r>
              <a:rPr lang="sv-SE" dirty="0" err="1"/>
              <a:t>placeret</a:t>
            </a:r>
            <a:endParaRPr lang="sv-SE" dirty="0"/>
          </a:p>
          <a:p>
            <a:pPr>
              <a:buFont typeface="Arial"/>
              <a:buChar char="•"/>
            </a:pPr>
            <a:r>
              <a:rPr lang="sv-SE" dirty="0" err="1"/>
              <a:t>Nettet</a:t>
            </a:r>
            <a:r>
              <a:rPr lang="sv-SE" dirty="0"/>
              <a:t> </a:t>
            </a:r>
            <a:r>
              <a:rPr lang="sv-SE" dirty="0" err="1"/>
              <a:t>balanceres</a:t>
            </a:r>
            <a:r>
              <a:rPr lang="sv-SE" dirty="0"/>
              <a:t> ved </a:t>
            </a:r>
            <a:r>
              <a:rPr lang="sv-SE" dirty="0" err="1"/>
              <a:t>hjælp</a:t>
            </a:r>
            <a:r>
              <a:rPr lang="sv-SE" dirty="0"/>
              <a:t> </a:t>
            </a:r>
            <a:r>
              <a:rPr lang="sv-SE" dirty="0" err="1"/>
              <a:t>af</a:t>
            </a:r>
            <a:r>
              <a:rPr lang="sv-SE" dirty="0"/>
              <a:t> de </a:t>
            </a:r>
            <a:r>
              <a:rPr lang="sv-SE" dirty="0" err="1"/>
              <a:t>vertikale</a:t>
            </a:r>
            <a:r>
              <a:rPr lang="sv-SE" dirty="0"/>
              <a:t> </a:t>
            </a:r>
            <a:r>
              <a:rPr lang="sv-SE" dirty="0" err="1"/>
              <a:t>jordvarmeboringer</a:t>
            </a: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EnergyMachines </a:t>
            </a:r>
            <a:r>
              <a:rPr lang="sv-SE" dirty="0" err="1"/>
              <a:t>varmepumpesystem</a:t>
            </a:r>
            <a:r>
              <a:rPr lang="sv-SE" dirty="0"/>
              <a:t> på 1.2 </a:t>
            </a:r>
            <a:r>
              <a:rPr lang="sv-SE" dirty="0" err="1"/>
              <a:t>MWp</a:t>
            </a:r>
            <a:r>
              <a:rPr lang="sv-SE" dirty="0"/>
              <a:t> </a:t>
            </a:r>
            <a:r>
              <a:rPr lang="sv-SE" dirty="0" err="1"/>
              <a:t>kombineret</a:t>
            </a:r>
            <a:r>
              <a:rPr lang="sv-SE" dirty="0"/>
              <a:t> med et </a:t>
            </a:r>
            <a:r>
              <a:rPr lang="sv-SE" dirty="0" err="1"/>
              <a:t>af</a:t>
            </a:r>
            <a:r>
              <a:rPr lang="sv-SE" dirty="0"/>
              <a:t> </a:t>
            </a:r>
            <a:r>
              <a:rPr lang="sv-SE" dirty="0" err="1"/>
              <a:t>verdens</a:t>
            </a:r>
            <a:r>
              <a:rPr lang="sv-SE" dirty="0"/>
              <a:t> 30 </a:t>
            </a:r>
            <a:r>
              <a:rPr lang="sv-SE" dirty="0" err="1"/>
              <a:t>største</a:t>
            </a:r>
            <a:r>
              <a:rPr lang="sv-SE" dirty="0"/>
              <a:t> </a:t>
            </a:r>
            <a:r>
              <a:rPr lang="sv-SE" dirty="0" err="1"/>
              <a:t>vertikale</a:t>
            </a:r>
            <a:r>
              <a:rPr lang="sv-SE" dirty="0"/>
              <a:t> </a:t>
            </a:r>
            <a:r>
              <a:rPr lang="sv-SE" dirty="0" err="1"/>
              <a:t>jordvarmeanlæg</a:t>
            </a:r>
            <a:r>
              <a:rPr lang="sv-SE" dirty="0"/>
              <a:t> med 28 km </a:t>
            </a:r>
            <a:r>
              <a:rPr lang="sv-SE" dirty="0" err="1"/>
              <a:t>boringer</a:t>
            </a:r>
            <a:r>
              <a:rPr lang="sv-SE" dirty="0"/>
              <a:t> er </a:t>
            </a:r>
            <a:r>
              <a:rPr lang="sv-SE" dirty="0" err="1"/>
              <a:t>hjertet</a:t>
            </a:r>
            <a:r>
              <a:rPr lang="sv-SE" dirty="0"/>
              <a:t> i systemet.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448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Varmepumpen anvendes i kombination med fjernvarme og –køling.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Bemærk </a:t>
            </a:r>
            <a:r>
              <a:rPr lang="da-DK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ovelappet</a:t>
            </a: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mellem varme og køling – 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disse perioder flyttes varme blot fra kølenettet til rumopvarmning og varmtvandsproduktionen.</a:t>
            </a:r>
          </a:p>
          <a:p>
            <a:pPr algn="l"/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Investering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i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1.2 MW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varmepumpe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og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jorvarmeboringer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– 30 mill.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dkkr</a:t>
            </a:r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Ca.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halvdelen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af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anlægsomkostningerne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ligger 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jordvarmelageret</a:t>
            </a:r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Besparelser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driften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giver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tilbagebetalingstid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på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9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år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.</a:t>
            </a:r>
          </a:p>
          <a:p>
            <a:pPr algn="l"/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729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Varme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hentes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fra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boringerne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spc="0" baseline="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ved</a:t>
            </a:r>
            <a:r>
              <a:rPr lang="en-US" sz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ca. 2-3 grader</a:t>
            </a:r>
          </a:p>
          <a:p>
            <a:pPr algn="l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Kombineres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med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overskudsvarmen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fra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kølingen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på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det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termiske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net.</a:t>
            </a:r>
          </a:p>
          <a:p>
            <a:pPr algn="l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Varme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og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varmt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vand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leveres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til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bygningen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Bemærk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–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udetemperatur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-11.4 C</a:t>
            </a:r>
          </a:p>
          <a:p>
            <a:pPr algn="l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pPr algn="l"/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Bemærk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– Lave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fremløbstemperaturer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på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ca. 45 grader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sikrer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høj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effektivitet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  <a:sym typeface="Roboto"/>
                <a:rtl val="0"/>
              </a:rPr>
              <a:t>.</a:t>
            </a:r>
          </a:p>
          <a:p>
            <a:pPr algn="l"/>
            <a:endParaRPr lang="en-US" sz="1200" spc="0" baseline="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  <a:sym typeface="Roboto"/>
              <a:rtl val="0"/>
            </a:endParaRP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71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  <a:buNone/>
            </a:pPr>
            <a:endParaRPr lang="da-DK" sz="1000" dirty="0"/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112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Store projekter med store investeringer</a:t>
            </a:r>
          </a:p>
          <a:p>
            <a:r>
              <a:rPr lang="da-DK" dirty="0"/>
              <a:t>Prøve forskellige muligheder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08195-25D8-453F-9237-0196B4F0727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169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1843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6352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BF355-0632-4E8D-8D47-3D8BCA306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732"/>
            <a:ext cx="1415955" cy="3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5543-F046-4FA1-BF97-FB71C85094B0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840959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1894-6898-4A4E-A40C-ED2BFC9C97FC}" type="datetime1">
              <a:rPr lang="sv-SE" smtClean="0"/>
              <a:t>2021-03-05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979460"/>
      </p:ext>
    </p:extLst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461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5258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tillium WebSemiBold"/>
                <a:cs typeface="Titillium WebLight"/>
              </a:defRPr>
            </a:lvl1pPr>
          </a:lstStyle>
          <a:p>
            <a:fld id="{9EF0F174-489D-4490-9A7F-B0FE5A52EBA2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2579534"/>
      </p:ext>
    </p:extLst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4446-1DAF-4BFF-8441-A620A0748242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5785347"/>
      </p:ext>
    </p:extLst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DB90-1EFF-4312-B00B-ABBBF19AF704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524000" y="82264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5152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595959"/>
                </a:solidFill>
                <a:latin typeface="Titillium Web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9398737"/>
      </p:ext>
    </p:extLst>
  </p:cSld>
  <p:clrMapOvr>
    <a:masterClrMapping/>
  </p:clrMapOvr>
  <p:transition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574801"/>
            <a:ext cx="10515600" cy="315976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1435-54C2-4ECD-BAED-544C253C77CC}" type="datetime1">
              <a:rPr lang="sv-SE" smtClean="0"/>
              <a:t>2021-03-05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692938"/>
      </p:ext>
    </p:extLst>
  </p:cSld>
  <p:clrMapOvr>
    <a:masterClrMapping/>
  </p:clrMapOvr>
  <p:transition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CAE1-55FF-4237-8D69-5C090326D23B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941923"/>
      </p:ext>
    </p:extLst>
  </p:cSld>
  <p:clrMapOvr>
    <a:masterClrMapping/>
  </p:clrMapOvr>
  <p:transition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8A91-6CD4-4DED-AB9E-070043F8D136}" type="datetime1">
              <a:rPr lang="sv-SE" smtClean="0"/>
              <a:t>2021-03-05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364971"/>
      </p:ext>
    </p:extLst>
  </p:cSld>
  <p:clrMapOvr>
    <a:masterClrMapping/>
  </p:clrMapOvr>
  <p:transition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-13692"/>
            <a:ext cx="12240683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461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5258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tillium WebSemiBold"/>
                <a:cs typeface="Titillium WebLight"/>
              </a:defRPr>
            </a:lvl1pPr>
          </a:lstStyle>
          <a:p>
            <a:fld id="{4C5611DB-D63C-4F40-B605-0A6FEA4F2282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171430"/>
      </p:ext>
    </p:extLst>
  </p:cSld>
  <p:clrMapOvr>
    <a:masterClrMapping/>
  </p:clrMapOvr>
  <p:transition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-27383"/>
            <a:ext cx="12240683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F196-85D5-49B6-91BA-8D2D19C236B4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267757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566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-13692"/>
            <a:ext cx="12240683" cy="6885383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689C-42E8-41B2-B1F8-8EF45A273990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524000" y="82264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5152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595959"/>
                </a:solidFill>
                <a:latin typeface="Titillium Web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5761743"/>
      </p:ext>
    </p:extLst>
  </p:cSld>
  <p:clrMapOvr>
    <a:masterClrMapping/>
  </p:clrMapOvr>
  <p:transition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-13692"/>
            <a:ext cx="12240683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B43-3B39-4AD2-8B12-E6E132D37E0B}" type="datetime1">
              <a:rPr lang="sv-SE" smtClean="0"/>
              <a:t>2021-03-05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1253251"/>
      </p:ext>
    </p:extLst>
  </p:cSld>
  <p:clrMapOvr>
    <a:masterClrMapping/>
  </p:clrMapOvr>
  <p:transition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-13692"/>
            <a:ext cx="12240683" cy="6885383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3205-26F0-4BD5-A84D-927AF8FDBB12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016879"/>
      </p:ext>
    </p:extLst>
  </p:cSld>
  <p:clrMapOvr>
    <a:masterClrMapping/>
  </p:clrMapOvr>
  <p:transition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42" y="-34329"/>
            <a:ext cx="12240683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574801"/>
            <a:ext cx="10515600" cy="315976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B672-7901-48EF-8594-B70E437988F2}" type="datetime1">
              <a:rPr lang="sv-SE" smtClean="0"/>
              <a:t>2021-03-05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117444"/>
      </p:ext>
    </p:extLst>
  </p:cSld>
  <p:clrMapOvr>
    <a:masterClrMapping/>
  </p:clrMapOvr>
  <p:transition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461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595959"/>
                </a:solidFill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5258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tillium WebSemiBold"/>
                <a:cs typeface="Titillium WebLight"/>
              </a:defRPr>
            </a:lvl1pPr>
          </a:lstStyle>
          <a:p>
            <a:fld id="{F8B186BE-0314-4F06-9077-037DD1796B69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2008598"/>
      </p:ext>
    </p:extLst>
  </p:cSld>
  <p:clrMapOvr>
    <a:masterClrMapping/>
  </p:clrMapOvr>
  <p:transition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ABEB-332B-4FB7-A5D8-CCB1C3575C58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4577313"/>
      </p:ext>
    </p:extLst>
  </p:cSld>
  <p:clrMapOvr>
    <a:masterClrMapping/>
  </p:clrMapOvr>
  <p:transition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vsnitts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0E632-CA8C-4BF1-BEBB-3D9F5CF913C1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524000" y="82264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595959"/>
                </a:solidFill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5152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595959"/>
                </a:solidFill>
                <a:latin typeface="Titillium Web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4989474"/>
      </p:ext>
    </p:extLst>
  </p:cSld>
  <p:clrMapOvr>
    <a:masterClrMapping/>
  </p:clrMapOvr>
  <p:transition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innehållsdelar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9AECB-C38E-4377-BD83-8AB29DE60DF7}" type="datetime1">
              <a:rPr lang="sv-SE" smtClean="0"/>
              <a:t>2021-03-05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8374578"/>
      </p:ext>
    </p:extLst>
  </p:cSld>
  <p:clrMapOvr>
    <a:masterClrMapping/>
  </p:clrMapOvr>
  <p:transition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1113F-5964-4E54-BDC5-BCEC0CFA7E9D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944352"/>
      </p:ext>
    </p:extLst>
  </p:cSld>
  <p:clrMapOvr>
    <a:masterClrMapping/>
  </p:clrMapOvr>
  <p:transition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Endast 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80" cy="688538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574801"/>
            <a:ext cx="10515600" cy="3159760"/>
          </a:xfrm>
        </p:spPr>
        <p:txBody>
          <a:bodyPr/>
          <a:lstStyle>
            <a:lvl1pPr algn="ctr"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1A1D-26B8-40F7-9A65-A8BA95296EF5}" type="datetime1">
              <a:rPr lang="sv-SE" smtClean="0"/>
              <a:t>2021-03-05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136240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616648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4755692" cy="747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DDE951-648D-4204-94A3-CB9268CBF975}"/>
              </a:ext>
            </a:extLst>
          </p:cNvPr>
          <p:cNvSpPr/>
          <p:nvPr userDrawn="1"/>
        </p:nvSpPr>
        <p:spPr>
          <a:xfrm>
            <a:off x="6831876" y="0"/>
            <a:ext cx="53601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EA4BEE-00FA-430E-9CF1-BA2AF81DF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46" y="650623"/>
            <a:ext cx="1415955" cy="390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165CC2-D0E2-4E02-A867-1CA36F56DA83}"/>
              </a:ext>
            </a:extLst>
          </p:cNvPr>
          <p:cNvSpPr/>
          <p:nvPr userDrawn="1"/>
        </p:nvSpPr>
        <p:spPr>
          <a:xfrm>
            <a:off x="6504214" y="763322"/>
            <a:ext cx="327662" cy="74776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3888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461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595959"/>
                </a:solidFill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5258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Titillium WebSemiBold"/>
                <a:cs typeface="Titillium WebLight"/>
              </a:defRPr>
            </a:lvl1pPr>
          </a:lstStyle>
          <a:p>
            <a:fld id="{5BA17959-6E22-41B6-88B6-208FFEAF83C1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595959"/>
                </a:solidFill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8955382"/>
      </p:ext>
    </p:extLst>
  </p:cSld>
  <p:clrMapOvr>
    <a:masterClrMapping/>
  </p:clrMapOvr>
  <p:transition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8156B4F9-CF2A-44E5-8113-117804EB1DCD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990762"/>
      </p:ext>
    </p:extLst>
  </p:cSld>
  <p:clrMapOvr>
    <a:masterClrMapping/>
  </p:clrMapOvr>
  <p:transition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4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4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19BA6939-8E3F-4755-A476-D50A55894B79}" type="datetime1">
              <a:rPr lang="sv-SE" smtClean="0"/>
              <a:t>2021-03-05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6830922"/>
      </p:ext>
    </p:extLst>
  </p:cSld>
  <p:clrMapOvr>
    <a:masterClrMapping/>
  </p:clrMapOvr>
  <p:transition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62F00738-B95C-44DA-AAEE-BFAEF55A0A96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524000" y="82264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595959"/>
                </a:solidFill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5152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595959"/>
                </a:solidFill>
                <a:latin typeface="Titillium Web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0712042"/>
      </p:ext>
    </p:extLst>
  </p:cSld>
  <p:clrMapOvr>
    <a:masterClrMapping/>
  </p:clrMapOvr>
  <p:transition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C105A977-01EB-4CB7-85BB-FBE692D191C9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378101"/>
      </p:ext>
    </p:extLst>
  </p:cSld>
  <p:clrMapOvr>
    <a:masterClrMapping/>
  </p:clrMapOvr>
  <p:transition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om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910D29E2-AF16-43DB-8B06-D8B2263BC162}" type="datetime1">
              <a:rPr lang="sv-SE" smtClean="0"/>
              <a:t>2021-03-05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956904"/>
      </p:ext>
    </p:extLst>
  </p:cSld>
  <p:clrMapOvr>
    <a:masterClrMapping/>
  </p:clrMapOvr>
  <p:transition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-13692"/>
            <a:ext cx="12240679" cy="688538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574801"/>
            <a:ext cx="10515600" cy="3159760"/>
          </a:xfrm>
        </p:spPr>
        <p:txBody>
          <a:bodyPr/>
          <a:lstStyle>
            <a:lvl1pPr algn="ctr">
              <a:defRPr>
                <a:solidFill>
                  <a:srgbClr val="595959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7994CD19-EDB7-4819-A1C2-48D62B151049}" type="datetime1">
              <a:rPr lang="sv-SE" smtClean="0"/>
              <a:t>2021-03-05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4118687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67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7F537E40-F190-4541-921E-1E7B88959C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540" y="152428"/>
            <a:ext cx="10860477" cy="1189040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8307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0461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5258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D2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tillium WebSemiBold"/>
                <a:cs typeface="Titillium WebLight"/>
              </a:defRPr>
            </a:lvl1pPr>
          </a:lstStyle>
          <a:p>
            <a:fld id="{7D11582B-D56B-4E0C-8BF8-CD801550159B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824129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8771-860D-4C53-9614-290399893409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480584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E9-0B32-454E-ADAB-1958464DC5C6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524000" y="82264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 i="0">
                <a:latin typeface="Titillium WebSemiBold"/>
                <a:cs typeface="Titillium WebLight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5152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rgbClr val="595959"/>
                </a:solidFill>
                <a:latin typeface="Titillium Web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972247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574801"/>
            <a:ext cx="10515600" cy="315976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1316-13FC-4FA3-BE9D-88957191FA35}" type="datetime1">
              <a:rPr lang="sv-SE" smtClean="0"/>
              <a:t>2021-03-05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369225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34" Type="http://schemas.microsoft.com/office/2007/relationships/hdphoto" Target="../media/hdphoto1.wdp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254475" y="262783"/>
            <a:ext cx="11683049" cy="6273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44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2A06DA-7FF5-4DDE-94D0-63A83DB241E8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C0D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CE0C7A-BA70-4676-95E3-599F9E14090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611" y="642389"/>
            <a:ext cx="1415955" cy="3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71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7200"/>
                    </a14:imgEffect>
                    <a14:imgEffect>
                      <a14:saturation sat="4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-13692"/>
            <a:ext cx="12240683" cy="6885384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8544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4594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FFFFF"/>
                </a:solidFill>
                <a:latin typeface="Titillium WebSemiBold"/>
                <a:cs typeface="Titillium WebLight"/>
              </a:defRPr>
            </a:lvl1pPr>
          </a:lstStyle>
          <a:p>
            <a:fld id="{1CBD1255-3BC4-4411-A4B7-2DFCED7AD235}" type="datetime1">
              <a:rPr lang="sv-SE" smtClean="0"/>
              <a:t>2021-03-05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Titillium WebSemiBold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Titillium WebSemiBold"/>
              </a:defRPr>
            </a:lvl1pPr>
          </a:lstStyle>
          <a:p>
            <a:fld id="{A15D677A-2C03-4643-AD3C-C6007E516AD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587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</p:sldLayoutIdLst>
  <p:transition>
    <p:cover/>
  </p:transition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0">
          <a:solidFill>
            <a:srgbClr val="434343"/>
          </a:solidFill>
          <a:latin typeface="Titillium WebSemiBold"/>
          <a:ea typeface="+mj-ea"/>
          <a:cs typeface="Titillium Web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spc="0">
          <a:solidFill>
            <a:srgbClr val="434343"/>
          </a:solidFill>
          <a:latin typeface="Titillium Web"/>
          <a:ea typeface="+mn-ea"/>
          <a:cs typeface="Titillium WebSemiBold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rgbClr val="434343"/>
          </a:solidFill>
          <a:latin typeface="Titillium Web"/>
          <a:ea typeface="+mn-ea"/>
          <a:cs typeface="Titillium WebSemiBold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rgbClr val="434343"/>
          </a:solidFill>
          <a:latin typeface="Titillium Web"/>
          <a:ea typeface="+mn-ea"/>
          <a:cs typeface="Titillium WebSemiBold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spc="0">
          <a:solidFill>
            <a:srgbClr val="434343"/>
          </a:solidFill>
          <a:latin typeface="Titillium Web"/>
          <a:ea typeface="+mn-ea"/>
          <a:cs typeface="Titillium WebSemiBold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spc="0">
          <a:solidFill>
            <a:srgbClr val="434343"/>
          </a:solidFill>
          <a:latin typeface="Titillium Web"/>
          <a:ea typeface="+mn-ea"/>
          <a:cs typeface="Titillium WebSemiBol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14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microsoft.com/office/2007/relationships/hdphoto" Target="../media/hdphoto14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hyperlink" Target="mailto:lasse.thomsen@energymachines.com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5963-E297-4669-97B7-F6B825296C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D3CCD-901E-4A1C-91DD-B79886F13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2D034-F809-4799-9F0D-B4456E4F0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93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0" t="13337" r="1" b="222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DD6BE-E3AD-479D-A585-0AEC4FE421FE}"/>
              </a:ext>
            </a:extLst>
          </p:cNvPr>
          <p:cNvSpPr txBox="1"/>
          <p:nvPr/>
        </p:nvSpPr>
        <p:spPr>
          <a:xfrm>
            <a:off x="503237" y="771524"/>
            <a:ext cx="698032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tillium Web Light" pitchFamily="2" charset="77"/>
                <a:sym typeface="Arial"/>
              </a:rPr>
              <a:t>Turning buildings into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tillium Web Light" pitchFamily="2" charset="77"/>
                <a:sym typeface="Arial"/>
              </a:rPr>
              <a:t>high-performance energy machines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0C930-E77D-4423-A8B5-DF376D96A11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634" y="6173186"/>
            <a:ext cx="2628167" cy="536145"/>
          </a:xfrm>
          <a:prstGeom prst="rect">
            <a:avLst/>
          </a:prstGeom>
        </p:spPr>
      </p:pic>
      <p:pic>
        <p:nvPicPr>
          <p:cNvPr id="7" name="Picture 7" descr="A picture containing text, clipart, vector graphics, sign&#10;&#10;Description automatically generated">
            <a:extLst>
              <a:ext uri="{FF2B5EF4-FFF2-40B4-BE49-F238E27FC236}">
                <a16:creationId xmlns:a16="http://schemas.microsoft.com/office/drawing/2014/main" id="{FD99E218-E9D5-49D5-B39F-ADFE65753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327" y="-5495"/>
            <a:ext cx="2619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25A5E0-E06A-42C8-81B7-C85970EB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Norrlands</a:t>
            </a:r>
            <a:r>
              <a:rPr lang="da-DK" dirty="0"/>
              <a:t> </a:t>
            </a:r>
            <a:r>
              <a:rPr lang="da-DK" dirty="0" err="1"/>
              <a:t>universitetssjukhus</a:t>
            </a:r>
            <a:endParaRPr lang="en-DK" dirty="0"/>
          </a:p>
        </p:txBody>
      </p:sp>
      <p:pic>
        <p:nvPicPr>
          <p:cNvPr id="4" name="Bildobjekt 9">
            <a:extLst>
              <a:ext uri="{FF2B5EF4-FFF2-40B4-BE49-F238E27FC236}">
                <a16:creationId xmlns:a16="http://schemas.microsoft.com/office/drawing/2014/main" id="{8D701266-E6F7-4C98-89F2-067CE990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03" y="2107427"/>
            <a:ext cx="4384255" cy="2988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63271-DC6E-4B7A-96B4-2A2CBFF2D1FA}"/>
              </a:ext>
            </a:extLst>
          </p:cNvPr>
          <p:cNvSpPr txBox="1"/>
          <p:nvPr/>
        </p:nvSpPr>
        <p:spPr>
          <a:xfrm>
            <a:off x="6943647" y="2107427"/>
            <a:ext cx="5431233" cy="298898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da-DK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Varmepumpe: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da-DK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</a:t>
            </a:r>
            <a:r>
              <a:rPr lang="da-DK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GWh</a:t>
            </a:r>
            <a:r>
              <a:rPr lang="da-DK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varme / 5 </a:t>
            </a:r>
            <a:r>
              <a:rPr lang="da-DK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GWh</a:t>
            </a:r>
            <a:r>
              <a:rPr lang="da-DK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køling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da-DK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Fjernvarme/køling: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da-DK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1.3 </a:t>
            </a:r>
            <a:r>
              <a:rPr lang="da-DK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GWh</a:t>
            </a:r>
            <a:r>
              <a:rPr lang="da-DK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0.4 </a:t>
            </a:r>
            <a:r>
              <a:rPr lang="da-DK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GWh</a:t>
            </a:r>
            <a:endParaRPr lang="da-DK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137D84-7DC8-4446-A518-23C9AFE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Driftbillede</a:t>
            </a:r>
            <a:r>
              <a:rPr lang="da-DK" dirty="0"/>
              <a:t> fra en kold vinterdag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09AEB-67E4-494E-A10C-419039CB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76" y="1605386"/>
            <a:ext cx="8152093" cy="4701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3B59D53-AF1D-4863-B781-C470C9244E76}"/>
              </a:ext>
            </a:extLst>
          </p:cNvPr>
          <p:cNvSpPr/>
          <p:nvPr/>
        </p:nvSpPr>
        <p:spPr>
          <a:xfrm>
            <a:off x="2661920" y="4246880"/>
            <a:ext cx="2123440" cy="160528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E2A895-6C61-4604-ABE6-11E168DAAEDB}"/>
              </a:ext>
            </a:extLst>
          </p:cNvPr>
          <p:cNvSpPr/>
          <p:nvPr/>
        </p:nvSpPr>
        <p:spPr>
          <a:xfrm>
            <a:off x="3810000" y="3172460"/>
            <a:ext cx="1214120" cy="85598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5AB029-C8EB-46E8-86B9-53EFB042E470}"/>
              </a:ext>
            </a:extLst>
          </p:cNvPr>
          <p:cNvSpPr/>
          <p:nvPr/>
        </p:nvSpPr>
        <p:spPr>
          <a:xfrm>
            <a:off x="6738846" y="1391920"/>
            <a:ext cx="3136674" cy="329183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8DBFC-3558-4057-AB30-0B845661D8B6}"/>
              </a:ext>
            </a:extLst>
          </p:cNvPr>
          <p:cNvSpPr txBox="1"/>
          <p:nvPr/>
        </p:nvSpPr>
        <p:spPr>
          <a:xfrm>
            <a:off x="359950" y="3825240"/>
            <a:ext cx="3820890" cy="67056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347 kW varme hentes fra lageret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ved 3 grader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19374-1547-467A-947E-21B23FE0A364}"/>
              </a:ext>
            </a:extLst>
          </p:cNvPr>
          <p:cNvSpPr txBox="1"/>
          <p:nvPr/>
        </p:nvSpPr>
        <p:spPr>
          <a:xfrm>
            <a:off x="817151" y="2640493"/>
            <a:ext cx="4816569" cy="392267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313 kW overskudsvarme fra kølesystemet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28615-DDCA-44B9-BF59-F839EB33587C}"/>
              </a:ext>
            </a:extLst>
          </p:cNvPr>
          <p:cNvSpPr txBox="1"/>
          <p:nvPr/>
        </p:nvSpPr>
        <p:spPr>
          <a:xfrm>
            <a:off x="7735570" y="1196391"/>
            <a:ext cx="4311779" cy="57780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921 kW varme og varmt vand leveret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Fremløbstemperatur på 45 C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CB8C1-B490-4606-8189-580945304B9E}"/>
              </a:ext>
            </a:extLst>
          </p:cNvPr>
          <p:cNvSpPr txBox="1"/>
          <p:nvPr/>
        </p:nvSpPr>
        <p:spPr>
          <a:xfrm>
            <a:off x="4180840" y="1563226"/>
            <a:ext cx="2829560" cy="42193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Udetemperatur -11.4 C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F60A2-8853-4FE3-9009-74AF6672E79A}"/>
              </a:ext>
            </a:extLst>
          </p:cNvPr>
          <p:cNvSpPr txBox="1"/>
          <p:nvPr/>
        </p:nvSpPr>
        <p:spPr>
          <a:xfrm>
            <a:off x="6245151" y="5372709"/>
            <a:ext cx="3284930" cy="57780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 6.0 – totalt leveret/el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 4.5 – (varme + varmtvand)/el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7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E39EE1-6262-47D4-BBD7-93F8B176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Design af integrerede energisystemer</a:t>
            </a:r>
            <a:endParaRPr lang="en-DK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73D922F-9B83-4DD3-896C-D4FF198F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49" y="1512661"/>
            <a:ext cx="6205209" cy="4572752"/>
          </a:xfrm>
        </p:spPr>
        <p:txBody>
          <a:bodyPr>
            <a:noAutofit/>
          </a:bodyPr>
          <a:lstStyle/>
          <a:p>
            <a:pPr lvl="1" indent="0">
              <a:buSzPct val="100000"/>
              <a:buNone/>
            </a:pPr>
            <a:r>
              <a:rPr lang="da-DK" sz="1400" b="1" dirty="0">
                <a:solidFill>
                  <a:schemeClr val="tx1"/>
                </a:solidFill>
              </a:rPr>
              <a:t>Prioritering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92D050"/>
                </a:solidFill>
              </a:rPr>
              <a:t>Spar på energien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</a:rPr>
              <a:t>Effektiv ventilation med varmegenindvinding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</a:rPr>
              <a:t>Temperaturstyring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92D050"/>
                </a:solidFill>
              </a:rPr>
              <a:t>Interne energistrømme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Typisk lavere temperaturforskelle	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Mindre tab ved transport</a:t>
            </a:r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Lagring og genbrug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Fx i jordvarme og batterier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Investering og tab i lagring sammenstilles med øget energiforbrug og tab ved eksterne energistrømme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Eksterne energistrømme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/>
              <a:t>Fjernvarme og køling</a:t>
            </a:r>
          </a:p>
          <a:p>
            <a:pPr marL="1314450" lvl="2" indent="-171450">
              <a:buSzPct val="100000"/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573088" lvl="1" indent="-171450">
              <a:buSzPct val="10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FF0000"/>
                </a:solidFill>
              </a:rPr>
              <a:t>Bortskaffelse af overskudsenergi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F1E65F-89FC-456B-B5BD-E886409A2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717607"/>
              </p:ext>
            </p:extLst>
          </p:nvPr>
        </p:nvGraphicFramePr>
        <p:xfrm>
          <a:off x="7502156" y="4139049"/>
          <a:ext cx="3975454" cy="223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CD1E546C-9EE0-402A-99C9-A5DFE94D4C61}"/>
              </a:ext>
            </a:extLst>
          </p:cNvPr>
          <p:cNvGrpSpPr/>
          <p:nvPr/>
        </p:nvGrpSpPr>
        <p:grpSpPr>
          <a:xfrm>
            <a:off x="8304125" y="1360358"/>
            <a:ext cx="2783372" cy="2577178"/>
            <a:chOff x="5036951" y="2037137"/>
            <a:chExt cx="2783372" cy="25771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BBBFA5-9D9C-474A-A737-EC9112D790E8}"/>
                </a:ext>
              </a:extLst>
            </p:cNvPr>
            <p:cNvSpPr txBox="1"/>
            <p:nvPr/>
          </p:nvSpPr>
          <p:spPr>
            <a:xfrm>
              <a:off x="5036951" y="4337318"/>
              <a:ext cx="278337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en-US" sz="1200" dirty="0">
                  <a:latin typeface="Titillium Web Light" pitchFamily="2" charset="77"/>
                </a:rPr>
                <a:t>Combine base system and modules</a:t>
              </a:r>
            </a:p>
          </p:txBody>
        </p:sp>
        <p:sp>
          <p:nvSpPr>
            <p:cNvPr id="15" name="Rounded Rectangle 29">
              <a:extLst>
                <a:ext uri="{FF2B5EF4-FFF2-40B4-BE49-F238E27FC236}">
                  <a16:creationId xmlns:a16="http://schemas.microsoft.com/office/drawing/2014/main" id="{B6BE80BE-239D-4D59-9EED-1F8CE9E3CD73}"/>
                </a:ext>
              </a:extLst>
            </p:cNvPr>
            <p:cNvSpPr/>
            <p:nvPr/>
          </p:nvSpPr>
          <p:spPr>
            <a:xfrm>
              <a:off x="5144389" y="2571750"/>
              <a:ext cx="2568491" cy="1538731"/>
            </a:xfrm>
            <a:prstGeom prst="roundRect">
              <a:avLst>
                <a:gd name="adj" fmla="val 13562"/>
              </a:avLst>
            </a:prstGeom>
            <a:noFill/>
            <a:ln w="9525" cap="flat">
              <a:solidFill>
                <a:schemeClr val="tx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Bildobjekt 3">
              <a:extLst>
                <a:ext uri="{FF2B5EF4-FFF2-40B4-BE49-F238E27FC236}">
                  <a16:creationId xmlns:a16="http://schemas.microsoft.com/office/drawing/2014/main" id="{80412AFD-3A7B-428F-A327-22338B49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944" y="2712019"/>
              <a:ext cx="2315379" cy="125819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C09657-58BA-438D-8844-D06C0D342134}"/>
                </a:ext>
              </a:extLst>
            </p:cNvPr>
            <p:cNvSpPr txBox="1"/>
            <p:nvPr/>
          </p:nvSpPr>
          <p:spPr>
            <a:xfrm>
              <a:off x="5301472" y="2037137"/>
              <a:ext cx="225432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kumimoji="0" lang="en-US" sz="1400" b="1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Titillium Web SemiBold" pitchFamily="2" charset="77"/>
                  <a:sym typeface="Arial"/>
                </a:rPr>
                <a:t>Modular Design</a:t>
              </a:r>
              <a:endParaRPr lang="en-US" sz="1400" b="1" dirty="0">
                <a:latin typeface="Titillium Web Semi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31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810DB-13DD-4B66-B217-06483201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Simuleringsbaserede Forundersøgelser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00887-65EE-4613-A8D3-AEA641DA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6" y="1396733"/>
            <a:ext cx="9062938" cy="44198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37A899-8E92-4781-A9C5-98411242CE75}"/>
              </a:ext>
            </a:extLst>
          </p:cNvPr>
          <p:cNvGrpSpPr/>
          <p:nvPr/>
        </p:nvGrpSpPr>
        <p:grpSpPr>
          <a:xfrm>
            <a:off x="9048484" y="3958087"/>
            <a:ext cx="2668834" cy="2581256"/>
            <a:chOff x="3296002" y="2037138"/>
            <a:chExt cx="2668834" cy="25812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F7ECE3-C726-4A2E-9F8D-130F410CE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64" t="5253" b="22807"/>
            <a:stretch/>
          </p:blipFill>
          <p:spPr>
            <a:xfrm>
              <a:off x="3309960" y="2571750"/>
              <a:ext cx="2568489" cy="1538731"/>
            </a:xfrm>
            <a:prstGeom prst="roundRect">
              <a:avLst>
                <a:gd name="adj" fmla="val 12860"/>
              </a:avLst>
            </a:prstGeom>
            <a:ln w="9525">
              <a:solidFill>
                <a:schemeClr val="tx2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0A4B1-4E90-48D5-B1FC-E6863549676D}"/>
                </a:ext>
              </a:extLst>
            </p:cNvPr>
            <p:cNvSpPr txBox="1"/>
            <p:nvPr/>
          </p:nvSpPr>
          <p:spPr>
            <a:xfrm>
              <a:off x="3296002" y="4341397"/>
              <a:ext cx="266883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Titillium Web Light" pitchFamily="2" charset="77"/>
                  <a:sym typeface="Arial"/>
                </a:rPr>
                <a:t>Accurately predict system performance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F19861-6A6A-4979-A070-B1C403D3CC14}"/>
                </a:ext>
              </a:extLst>
            </p:cNvPr>
            <p:cNvSpPr txBox="1"/>
            <p:nvPr/>
          </p:nvSpPr>
          <p:spPr>
            <a:xfrm>
              <a:off x="3299164" y="2037138"/>
              <a:ext cx="254567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1400">
                  <a:latin typeface="Titillium Web" pitchFamily="2" charset="77"/>
                </a:defRPr>
              </a:lvl1pPr>
            </a:lstStyle>
            <a:p>
              <a:pPr algn="ctr"/>
              <a:r>
                <a:rPr lang="en-US" b="1" dirty="0">
                  <a:latin typeface="Titillium Web SemiBold" pitchFamily="2" charset="77"/>
                </a:rPr>
                <a:t>EnergyMachines 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92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207FB-BFF5-4CF6-B051-86E64F4F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Indsamling af viden og opstilling af behov</a:t>
            </a: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ABEDB-9A48-47E4-B1E3-3242D1C8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064" y="3650217"/>
            <a:ext cx="5345430" cy="218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0AF44-32FB-462B-98C8-C66215B5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4" y="3640455"/>
            <a:ext cx="4676028" cy="2265335"/>
          </a:xfrm>
          <a:prstGeom prst="rect">
            <a:avLst/>
          </a:prstGeom>
        </p:spPr>
      </p:pic>
      <p:pic>
        <p:nvPicPr>
          <p:cNvPr id="13" name="Picture 12" descr="Varighedsdiagram">
            <a:extLst>
              <a:ext uri="{FF2B5EF4-FFF2-40B4-BE49-F238E27FC236}">
                <a16:creationId xmlns:a16="http://schemas.microsoft.com/office/drawing/2014/main" id="{FF493663-9C2F-425E-87D3-D25B020E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4" y="1625584"/>
            <a:ext cx="4615815" cy="1861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D392F-209A-4E36-8921-48AF9B9D1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064" y="1576477"/>
            <a:ext cx="4699635" cy="19104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89BA02-7D1B-4D53-A9FD-6061656ECF51}"/>
              </a:ext>
            </a:extLst>
          </p:cNvPr>
          <p:cNvSpPr txBox="1"/>
          <p:nvPr/>
        </p:nvSpPr>
        <p:spPr>
          <a:xfrm>
            <a:off x="604434" y="60593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Input: Data fra tidligere års drift eller energimodellering.</a:t>
            </a:r>
            <a:endParaRPr lang="en-DK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0D1F8D-0C50-4E0C-A8AA-94AEE2A1AB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64" t="5253" b="22807"/>
          <a:stretch/>
        </p:blipFill>
        <p:spPr>
          <a:xfrm>
            <a:off x="10327758" y="5497304"/>
            <a:ext cx="1480382" cy="886868"/>
          </a:xfrm>
          <a:prstGeom prst="roundRect">
            <a:avLst>
              <a:gd name="adj" fmla="val 12860"/>
            </a:avLst>
          </a:prstGeom>
          <a:ln w="95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6390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6E86FC-A387-4C4A-AB4D-0D3A46A2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Valg af varmepumpe og dimensionering af lager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02B7F-C7E5-48E0-963B-0E4D91781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91" y="3618415"/>
            <a:ext cx="4219068" cy="2661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6AE51-91DF-4DB5-B0E3-3B476836F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790" y="1513362"/>
            <a:ext cx="4848225" cy="1935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5FC7E-BF90-4208-82BD-BF3F95EAF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571" y="5063485"/>
            <a:ext cx="2647270" cy="1345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6D9DD-F430-4F80-9E09-4C0FA3EE1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180" y="1528829"/>
            <a:ext cx="4848225" cy="1940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E1AAC-745D-4580-A93C-478A12D3D1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64" t="5253" b="22807"/>
          <a:stretch/>
        </p:blipFill>
        <p:spPr>
          <a:xfrm>
            <a:off x="10327758" y="5497304"/>
            <a:ext cx="1480382" cy="886868"/>
          </a:xfrm>
          <a:prstGeom prst="roundRect">
            <a:avLst>
              <a:gd name="adj" fmla="val 12860"/>
            </a:avLst>
          </a:prstGeom>
          <a:ln w="9525">
            <a:solidFill>
              <a:schemeClr val="tx2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571934-C631-4280-9BBC-EA2C87B4A768}"/>
              </a:ext>
            </a:extLst>
          </p:cNvPr>
          <p:cNvSpPr txBox="1"/>
          <p:nvPr/>
        </p:nvSpPr>
        <p:spPr>
          <a:xfrm>
            <a:off x="2097568" y="621560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Temperaturudviklingen i jorden følges til ligevægt opnås.</a:t>
            </a:r>
            <a:endParaRPr lang="en-DK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11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24F31-E1F3-40F8-8456-E0C58175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Synergier med vedvarende energi</a:t>
            </a: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206BA-403D-4BA7-828D-0F2D8613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09515"/>
            <a:ext cx="6991350" cy="2728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33B4E-764D-4E8A-8D4C-82DCA14D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4122381"/>
            <a:ext cx="5054917" cy="200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0C650-42EA-454A-95C2-501CA3D9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295" y="4122381"/>
            <a:ext cx="6197984" cy="2351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36D26-FD2B-4660-B3C1-F952F11B0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4" t="5253" b="22807"/>
          <a:stretch/>
        </p:blipFill>
        <p:spPr>
          <a:xfrm>
            <a:off x="10107184" y="1598700"/>
            <a:ext cx="1480382" cy="886868"/>
          </a:xfrm>
          <a:prstGeom prst="roundRect">
            <a:avLst>
              <a:gd name="adj" fmla="val 12860"/>
            </a:avLst>
          </a:prstGeom>
          <a:ln w="95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05954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8A3DAF-CF0C-C341-8AF4-0F1E5667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r="5900" b="18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B6DAC-7044-0A49-88AA-421416476FAD}"/>
              </a:ext>
            </a:extLst>
          </p:cNvPr>
          <p:cNvSpPr txBox="1"/>
          <p:nvPr/>
        </p:nvSpPr>
        <p:spPr>
          <a:xfrm>
            <a:off x="629657" y="5026520"/>
            <a:ext cx="6314703" cy="1559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US" sz="1467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Our Vision</a:t>
            </a:r>
          </a:p>
          <a:p>
            <a:pPr defTabSz="1219170" hangingPunct="0"/>
            <a:endParaRPr lang="en-US" sz="1467" dirty="0">
              <a:solidFill>
                <a:schemeClr val="bg1"/>
              </a:solidFill>
              <a:latin typeface="Titillium Web" pitchFamily="2" charset="77"/>
              <a:sym typeface="Arial"/>
            </a:endParaRPr>
          </a:p>
          <a:p>
            <a:pPr defTabSz="1219170" hangingPunct="0"/>
            <a:r>
              <a:rPr lang="en-US" sz="3200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Buildings accelerating the world’s transition to sustainable energy.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27443-6999-6E4F-8E51-C204031EF86B}"/>
              </a:ext>
            </a:extLst>
          </p:cNvPr>
          <p:cNvSpPr txBox="1"/>
          <p:nvPr/>
        </p:nvSpPr>
        <p:spPr>
          <a:xfrm>
            <a:off x="670985" y="519909"/>
            <a:ext cx="6314703" cy="1559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US" sz="1467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Our Mission</a:t>
            </a:r>
          </a:p>
          <a:p>
            <a:pPr defTabSz="1219170" hangingPunct="0"/>
            <a:endParaRPr lang="en-US" sz="1467" dirty="0">
              <a:solidFill>
                <a:schemeClr val="bg1"/>
              </a:solidFill>
              <a:latin typeface="Titillium Web" pitchFamily="2" charset="77"/>
              <a:sym typeface="Arial"/>
            </a:endParaRPr>
          </a:p>
          <a:p>
            <a:pPr defTabSz="1219170" hangingPunct="0"/>
            <a:r>
              <a:rPr lang="en-US" sz="3200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Turning every building into a</a:t>
            </a:r>
          </a:p>
          <a:p>
            <a:pPr defTabSz="1219170" hangingPunct="0"/>
            <a:r>
              <a:rPr lang="en-US" sz="3200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high-performance energy machine.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56006-5D33-4FFA-9AFC-1569F66C59FC}"/>
              </a:ext>
            </a:extLst>
          </p:cNvPr>
          <p:cNvSpPr txBox="1"/>
          <p:nvPr/>
        </p:nvSpPr>
        <p:spPr>
          <a:xfrm>
            <a:off x="2143932" y="2877519"/>
            <a:ext cx="6736597" cy="769441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wrap="square">
            <a:spAutoFit/>
          </a:bodyPr>
          <a:lstStyle/>
          <a:p>
            <a:pPr defTabSz="1219170" hangingPunct="0"/>
            <a:r>
              <a:rPr lang="en-US" sz="4400" b="1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TAK for </a:t>
            </a:r>
            <a:r>
              <a:rPr lang="en-US" sz="4400" b="1" dirty="0" err="1">
                <a:solidFill>
                  <a:schemeClr val="bg1"/>
                </a:solidFill>
                <a:latin typeface="Titillium Web" pitchFamily="2" charset="77"/>
                <a:sym typeface="Arial"/>
              </a:rPr>
              <a:t>opmærksomheden</a:t>
            </a:r>
            <a:r>
              <a:rPr lang="en-US" sz="4400" b="1" dirty="0">
                <a:solidFill>
                  <a:schemeClr val="bg1"/>
                </a:solidFill>
                <a:latin typeface="Titillium Web" pitchFamily="2" charset="77"/>
                <a:sym typeface="Arial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60CFE-B6A7-42B5-92EC-3C86B112C01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634" y="6173186"/>
            <a:ext cx="2628167" cy="536145"/>
          </a:xfrm>
          <a:prstGeom prst="rect">
            <a:avLst/>
          </a:prstGeom>
        </p:spPr>
      </p:pic>
      <p:pic>
        <p:nvPicPr>
          <p:cNvPr id="10" name="Picture 7" descr="A picture containing text, clipart, vector graphics, sign&#10;&#10;Description automatically generated">
            <a:extLst>
              <a:ext uri="{FF2B5EF4-FFF2-40B4-BE49-F238E27FC236}">
                <a16:creationId xmlns:a16="http://schemas.microsoft.com/office/drawing/2014/main" id="{010828F5-AAD4-4820-BFE1-9607B64F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327" y="-5495"/>
            <a:ext cx="2619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0157-4637-4260-B934-8840B6F6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EnergyMachines Group</a:t>
            </a:r>
            <a:endParaRPr lang="en-DK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643191-9E73-414A-8DAD-97C365751721}"/>
              </a:ext>
            </a:extLst>
          </p:cNvPr>
          <p:cNvGrpSpPr/>
          <p:nvPr/>
        </p:nvGrpSpPr>
        <p:grpSpPr>
          <a:xfrm>
            <a:off x="7595815" y="1341468"/>
            <a:ext cx="3925202" cy="5147049"/>
            <a:chOff x="6799624" y="335220"/>
            <a:chExt cx="5014549" cy="626350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9CEC9D9-7946-4857-BA9F-8962B9636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4638" t="26326" r="24152" b="4967"/>
            <a:stretch/>
          </p:blipFill>
          <p:spPr>
            <a:xfrm>
              <a:off x="6799624" y="335220"/>
              <a:ext cx="5014549" cy="6263504"/>
            </a:xfrm>
            <a:prstGeom prst="rect">
              <a:avLst/>
            </a:prstGeom>
          </p:spPr>
        </p:pic>
        <p:sp>
          <p:nvSpPr>
            <p:cNvPr id="5" name="TextBox 61">
              <a:extLst>
                <a:ext uri="{FF2B5EF4-FFF2-40B4-BE49-F238E27FC236}">
                  <a16:creationId xmlns:a16="http://schemas.microsoft.com/office/drawing/2014/main" id="{1A972C47-CAF9-4929-8892-083094FE128F}"/>
                </a:ext>
              </a:extLst>
            </p:cNvPr>
            <p:cNvSpPr txBox="1"/>
            <p:nvPr/>
          </p:nvSpPr>
          <p:spPr>
            <a:xfrm>
              <a:off x="9591792" y="3212098"/>
              <a:ext cx="1046739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Stockholm office</a:t>
              </a:r>
            </a:p>
          </p:txBody>
        </p:sp>
        <p:sp>
          <p:nvSpPr>
            <p:cNvPr id="6" name="TextBox 61">
              <a:extLst>
                <a:ext uri="{FF2B5EF4-FFF2-40B4-BE49-F238E27FC236}">
                  <a16:creationId xmlns:a16="http://schemas.microsoft.com/office/drawing/2014/main" id="{97AFFACB-C182-418A-84BE-2CB852B302DA}"/>
                </a:ext>
              </a:extLst>
            </p:cNvPr>
            <p:cNvSpPr txBox="1"/>
            <p:nvPr/>
          </p:nvSpPr>
          <p:spPr>
            <a:xfrm>
              <a:off x="8545053" y="3716966"/>
              <a:ext cx="1046739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Gothenburg office</a:t>
              </a:r>
            </a:p>
          </p:txBody>
        </p:sp>
        <p:sp>
          <p:nvSpPr>
            <p:cNvPr id="7" name="TextBox 61">
              <a:extLst>
                <a:ext uri="{FF2B5EF4-FFF2-40B4-BE49-F238E27FC236}">
                  <a16:creationId xmlns:a16="http://schemas.microsoft.com/office/drawing/2014/main" id="{5A1E99EC-AEB7-4916-B59A-F45581A321F0}"/>
                </a:ext>
              </a:extLst>
            </p:cNvPr>
            <p:cNvSpPr txBox="1"/>
            <p:nvPr/>
          </p:nvSpPr>
          <p:spPr>
            <a:xfrm>
              <a:off x="7646976" y="4521022"/>
              <a:ext cx="1046739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Copenhagen office</a:t>
              </a:r>
            </a:p>
          </p:txBody>
        </p:sp>
        <p:sp>
          <p:nvSpPr>
            <p:cNvPr id="8" name="TextBox 61">
              <a:extLst>
                <a:ext uri="{FF2B5EF4-FFF2-40B4-BE49-F238E27FC236}">
                  <a16:creationId xmlns:a16="http://schemas.microsoft.com/office/drawing/2014/main" id="{25FC6268-4EED-460B-9D8C-A547FA5280BF}"/>
                </a:ext>
              </a:extLst>
            </p:cNvPr>
            <p:cNvSpPr txBox="1"/>
            <p:nvPr/>
          </p:nvSpPr>
          <p:spPr>
            <a:xfrm>
              <a:off x="8730896" y="4793245"/>
              <a:ext cx="1046739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Malmö office</a:t>
              </a:r>
            </a:p>
          </p:txBody>
        </p:sp>
        <p:sp>
          <p:nvSpPr>
            <p:cNvPr id="9" name="TextBox 61">
              <a:extLst>
                <a:ext uri="{FF2B5EF4-FFF2-40B4-BE49-F238E27FC236}">
                  <a16:creationId xmlns:a16="http://schemas.microsoft.com/office/drawing/2014/main" id="{B81D4CB4-C5B9-48ED-B6FF-52F76C515166}"/>
                </a:ext>
              </a:extLst>
            </p:cNvPr>
            <p:cNvSpPr txBox="1"/>
            <p:nvPr/>
          </p:nvSpPr>
          <p:spPr>
            <a:xfrm>
              <a:off x="8704761" y="2693847"/>
              <a:ext cx="1046739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 err="1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Gävle</a:t>
              </a:r>
              <a:r>
                <a:rPr lang="en-US" sz="550" b="1" dirty="0">
                  <a:solidFill>
                    <a:srgbClr val="60606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 office</a:t>
              </a:r>
            </a:p>
          </p:txBody>
        </p:sp>
        <p:sp>
          <p:nvSpPr>
            <p:cNvPr id="10" name="TextBox 61">
              <a:extLst>
                <a:ext uri="{FF2B5EF4-FFF2-40B4-BE49-F238E27FC236}">
                  <a16:creationId xmlns:a16="http://schemas.microsoft.com/office/drawing/2014/main" id="{BEF69210-2639-4FE0-ABC6-D2D4E3E68FBF}"/>
                </a:ext>
              </a:extLst>
            </p:cNvPr>
            <p:cNvSpPr txBox="1"/>
            <p:nvPr/>
          </p:nvSpPr>
          <p:spPr>
            <a:xfrm>
              <a:off x="8591871" y="4344789"/>
              <a:ext cx="1814872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00B6ED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Climate Machines manufacturing</a:t>
              </a:r>
            </a:p>
          </p:txBody>
        </p:sp>
        <p:sp>
          <p:nvSpPr>
            <p:cNvPr id="11" name="TextBox 61">
              <a:extLst>
                <a:ext uri="{FF2B5EF4-FFF2-40B4-BE49-F238E27FC236}">
                  <a16:creationId xmlns:a16="http://schemas.microsoft.com/office/drawing/2014/main" id="{3131076C-F94D-4524-9AA4-A4DCB56575F7}"/>
                </a:ext>
              </a:extLst>
            </p:cNvPr>
            <p:cNvSpPr txBox="1"/>
            <p:nvPr/>
          </p:nvSpPr>
          <p:spPr>
            <a:xfrm>
              <a:off x="9702335" y="2804193"/>
              <a:ext cx="1950505" cy="2407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550" b="1" dirty="0">
                  <a:solidFill>
                    <a:srgbClr val="25A800"/>
                  </a:solidFill>
                  <a:ea typeface="Roboto Medium" panose="02000000000000000000" pitchFamily="2" charset="0"/>
                  <a:cs typeface="Segoe UI Semibold" panose="020B0702040204020203" pitchFamily="34" charset="0"/>
                </a:rPr>
                <a:t>Energy Machines manufacturing</a:t>
              </a:r>
            </a:p>
          </p:txBody>
        </p:sp>
        <p:sp>
          <p:nvSpPr>
            <p:cNvPr id="12" name="Tekstfelt 1">
              <a:extLst>
                <a:ext uri="{FF2B5EF4-FFF2-40B4-BE49-F238E27FC236}">
                  <a16:creationId xmlns:a16="http://schemas.microsoft.com/office/drawing/2014/main" id="{0B35A49F-5F34-4590-9608-07EA38E0BC24}"/>
                </a:ext>
              </a:extLst>
            </p:cNvPr>
            <p:cNvSpPr txBox="1"/>
            <p:nvPr/>
          </p:nvSpPr>
          <p:spPr>
            <a:xfrm>
              <a:off x="7535390" y="4356516"/>
              <a:ext cx="896399" cy="24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700" b="1" dirty="0">
                  <a:solidFill>
                    <a:srgbClr val="606060"/>
                  </a:solidFill>
                  <a:ea typeface="Roboto" panose="02000000000000000000" pitchFamily="2" charset="0"/>
                  <a:cs typeface="Segoe UI Semibold" panose="020B0702040204020203" pitchFamily="34" charset="0"/>
                </a:rPr>
                <a:t>R&amp;D og HQ</a:t>
              </a:r>
              <a:endParaRPr lang="en-DK" sz="700" b="1" dirty="0">
                <a:solidFill>
                  <a:srgbClr val="606060"/>
                </a:solidFill>
                <a:ea typeface="Roboto" panose="02000000000000000000" pitchFamily="2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4550928-BF69-4D0A-8B66-4182D970A641}"/>
              </a:ext>
            </a:extLst>
          </p:cNvPr>
          <p:cNvSpPr/>
          <p:nvPr/>
        </p:nvSpPr>
        <p:spPr>
          <a:xfrm>
            <a:off x="468409" y="4781161"/>
            <a:ext cx="3593399" cy="159787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E6E32F3-0BB1-494B-8F1C-51956F4AE8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424059"/>
              </p:ext>
            </p:extLst>
          </p:nvPr>
        </p:nvGraphicFramePr>
        <p:xfrm>
          <a:off x="472404" y="4781161"/>
          <a:ext cx="1597870" cy="1597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526840" imgH="2526840" progId="">
                  <p:embed/>
                </p:oleObj>
              </mc:Choice>
              <mc:Fallback>
                <p:oleObj r:id="rId5" imgW="2526840" imgH="252684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E6E32F3-0BB1-494B-8F1C-51956F4AE8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04" y="4781161"/>
                        <a:ext cx="1597870" cy="1597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36672D90-BFC4-4152-90FB-CB6A6E1D414F}"/>
              </a:ext>
            </a:extLst>
          </p:cNvPr>
          <p:cNvSpPr/>
          <p:nvPr/>
        </p:nvSpPr>
        <p:spPr>
          <a:xfrm>
            <a:off x="2265109" y="5236904"/>
            <a:ext cx="1800694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  <a:t>Lasse Thomsen</a:t>
            </a:r>
            <a:br>
              <a:rPr lang="da-D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</a:br>
            <a:br>
              <a:rPr lang="da-DK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</a:br>
            <a:r>
              <a:rPr lang="da-DK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  <a:t>R&amp;D </a:t>
            </a:r>
            <a:r>
              <a:rPr lang="da-DK" sz="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  <a:t>director</a:t>
            </a:r>
            <a:br>
              <a:rPr lang="da-DK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</a:br>
            <a:r>
              <a:rPr lang="da-DK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</a:rPr>
              <a:t>29 72 21 52</a:t>
            </a:r>
          </a:p>
          <a:p>
            <a:r>
              <a:rPr lang="da-DK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Light" panose="02000000000000000000" pitchFamily="2" charset="0"/>
                <a:hlinkClick r:id="rId7"/>
              </a:rPr>
              <a:t>lasse.thomsen@energymachines.com</a:t>
            </a:r>
            <a:endParaRPr lang="da-DK" sz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j-cs"/>
            </a:endParaRPr>
          </a:p>
          <a:p>
            <a:endParaRPr lang="da-DK" sz="8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71C431-28D2-4C4A-9607-498329FD6940}"/>
              </a:ext>
            </a:extLst>
          </p:cNvPr>
          <p:cNvSpPr/>
          <p:nvPr/>
        </p:nvSpPr>
        <p:spPr>
          <a:xfrm>
            <a:off x="468409" y="4781161"/>
            <a:ext cx="3593399" cy="159787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855912-FE18-44D0-8D3E-97AEF1980DF7}"/>
              </a:ext>
            </a:extLst>
          </p:cNvPr>
          <p:cNvGrpSpPr/>
          <p:nvPr/>
        </p:nvGrpSpPr>
        <p:grpSpPr>
          <a:xfrm>
            <a:off x="340337" y="1756212"/>
            <a:ext cx="6831326" cy="2217581"/>
            <a:chOff x="391149" y="1620049"/>
            <a:chExt cx="9122320" cy="2984271"/>
          </a:xfrm>
        </p:grpSpPr>
        <p:pic>
          <p:nvPicPr>
            <p:cNvPr id="35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81105F85-545B-42CB-9F85-4CF78B22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429" y="1647731"/>
              <a:ext cx="1766215" cy="479529"/>
            </a:xfrm>
            <a:prstGeom prst="rect">
              <a:avLst/>
            </a:prstGeom>
          </p:spPr>
        </p:pic>
        <p:pic>
          <p:nvPicPr>
            <p:cNvPr id="36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02E1770-2FEC-46EB-9F8C-129D0736D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21" y="1651423"/>
              <a:ext cx="1794618" cy="48724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3E084C7-3092-4A4E-8A86-5EFB6547E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1395" y="2432415"/>
              <a:ext cx="2776866" cy="2171905"/>
            </a:xfrm>
            <a:prstGeom prst="rect">
              <a:avLst/>
            </a:prstGeom>
            <a:ln>
              <a:noFill/>
            </a:ln>
            <a:effectLst>
              <a:softEdge rad="406400"/>
            </a:effectLst>
          </p:spPr>
        </p:pic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5818FAB0-E714-4D6A-A24C-0D312DB98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61" y="1639165"/>
              <a:ext cx="1771505" cy="488095"/>
            </a:xfrm>
            <a:prstGeom prst="rect">
              <a:avLst/>
            </a:prstGeom>
          </p:spPr>
        </p:pic>
        <p:pic>
          <p:nvPicPr>
            <p:cNvPr id="39" name="Picture 38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F04555D0-D359-4F19-B224-2F0A14B0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49" y="2691931"/>
              <a:ext cx="2813403" cy="1652874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5ED38B4-898D-4BFB-AF61-49833569E7AB}"/>
                </a:ext>
              </a:extLst>
            </p:cNvPr>
            <p:cNvCxnSpPr/>
            <p:nvPr/>
          </p:nvCxnSpPr>
          <p:spPr>
            <a:xfrm>
              <a:off x="3322973" y="1620049"/>
              <a:ext cx="0" cy="276470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77D071F-C71F-4441-A667-62BF5D8104B2}"/>
                </a:ext>
              </a:extLst>
            </p:cNvPr>
            <p:cNvCxnSpPr>
              <a:cxnSpLocks/>
            </p:cNvCxnSpPr>
            <p:nvPr/>
          </p:nvCxnSpPr>
          <p:spPr>
            <a:xfrm>
              <a:off x="6299785" y="1620049"/>
              <a:ext cx="0" cy="276470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F487AF-2E49-4BF0-B176-2128C6DB133C}"/>
                </a:ext>
              </a:extLst>
            </p:cNvPr>
            <p:cNvSpPr/>
            <p:nvPr/>
          </p:nvSpPr>
          <p:spPr>
            <a:xfrm>
              <a:off x="7018093" y="2455126"/>
              <a:ext cx="2495359" cy="14013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913864-1DA9-4A57-BB22-226334E03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18094" y="2455125"/>
              <a:ext cx="2495375" cy="1401364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EE230DB-C6EC-401E-9208-4901ADB2446B}"/>
              </a:ext>
            </a:extLst>
          </p:cNvPr>
          <p:cNvSpPr txBox="1"/>
          <p:nvPr/>
        </p:nvSpPr>
        <p:spPr>
          <a:xfrm>
            <a:off x="2958625" y="3757321"/>
            <a:ext cx="1904333" cy="72905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Ventilationsaggregater</a:t>
            </a:r>
            <a:endParaRPr lang="en-DK" sz="11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25C180-0771-4BD7-8893-A3FA83BBF0E9}"/>
              </a:ext>
            </a:extLst>
          </p:cNvPr>
          <p:cNvSpPr txBox="1"/>
          <p:nvPr/>
        </p:nvSpPr>
        <p:spPr>
          <a:xfrm>
            <a:off x="779668" y="3755960"/>
            <a:ext cx="1904333" cy="72905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Varmepumpebaserede 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energisystemer</a:t>
            </a:r>
            <a:endParaRPr lang="en-DK" sz="1100" b="1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4B33BA-85F0-47A6-8FE5-C1C927C44B12}"/>
              </a:ext>
            </a:extLst>
          </p:cNvPr>
          <p:cNvSpPr txBox="1"/>
          <p:nvPr/>
        </p:nvSpPr>
        <p:spPr>
          <a:xfrm>
            <a:off x="5334770" y="3780950"/>
            <a:ext cx="1904333" cy="72905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Fjernovervågning og 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kontrolsystem</a:t>
            </a:r>
            <a:endParaRPr lang="en-DK" sz="11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60B222-2FDE-4AF8-9A59-D3941BA392C4}"/>
              </a:ext>
            </a:extLst>
          </p:cNvPr>
          <p:cNvSpPr txBox="1"/>
          <p:nvPr/>
        </p:nvSpPr>
        <p:spPr>
          <a:xfrm>
            <a:off x="4256643" y="5130417"/>
            <a:ext cx="2391507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da-DK" sz="1200" dirty="0">
                <a:latin typeface="Segoe UI"/>
                <a:cs typeface="Segoe UI"/>
              </a:rPr>
              <a:t>67 ansatte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da-DK" sz="1200" dirty="0">
                <a:latin typeface="Segoe UI"/>
                <a:cs typeface="Segoe UI"/>
              </a:rPr>
              <a:t>60+ installationer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da-DK" sz="1200" dirty="0">
                <a:latin typeface="Segoe UI"/>
                <a:cs typeface="Segoe UI"/>
              </a:rPr>
              <a:t>1200+ varmepumper og kølemaskiner leveret</a:t>
            </a:r>
          </a:p>
        </p:txBody>
      </p:sp>
    </p:spTree>
    <p:extLst>
      <p:ext uri="{BB962C8B-B14F-4D97-AF65-F5344CB8AC3E}">
        <p14:creationId xmlns:p14="http://schemas.microsoft.com/office/powerpoint/2010/main" val="389001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6810490-142F-5448-A6E8-389649B83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6" y="1857299"/>
            <a:ext cx="2664997" cy="33854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037839-D587-3348-BA49-28962C9E3C56}"/>
              </a:ext>
            </a:extLst>
          </p:cNvPr>
          <p:cNvGrpSpPr/>
          <p:nvPr/>
        </p:nvGrpSpPr>
        <p:grpSpPr>
          <a:xfrm>
            <a:off x="6551165" y="2181259"/>
            <a:ext cx="1029548" cy="1374161"/>
            <a:chOff x="4913373" y="2109058"/>
            <a:chExt cx="772161" cy="103062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3EF0AE-392F-0142-9A8F-B61B0554AD84}"/>
                </a:ext>
              </a:extLst>
            </p:cNvPr>
            <p:cNvCxnSpPr>
              <a:cxnSpLocks/>
            </p:cNvCxnSpPr>
            <p:nvPr/>
          </p:nvCxnSpPr>
          <p:spPr>
            <a:xfrm>
              <a:off x="5420431" y="2109058"/>
              <a:ext cx="0" cy="974291"/>
            </a:xfrm>
            <a:prstGeom prst="line">
              <a:avLst/>
            </a:prstGeom>
            <a:noFill/>
            <a:ln w="12700" cap="flat">
              <a:solidFill>
                <a:srgbClr val="FFC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A97EF5-2EA4-4146-92E0-9F5486F2FA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151" y="3101113"/>
              <a:ext cx="58280" cy="38566"/>
            </a:xfrm>
            <a:prstGeom prst="line">
              <a:avLst/>
            </a:prstGeom>
            <a:noFill/>
            <a:ln w="12700" cap="flat">
              <a:solidFill>
                <a:srgbClr val="FFC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9C39E8-0AD6-484E-8976-0DB7810B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7850" y="2421688"/>
              <a:ext cx="307684" cy="307683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B49D305-8278-C44D-B455-C3273698A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3373" y="2109058"/>
              <a:ext cx="488656" cy="294866"/>
            </a:xfrm>
            <a:prstGeom prst="line">
              <a:avLst/>
            </a:prstGeom>
            <a:noFill/>
            <a:ln w="12700" cap="flat">
              <a:solidFill>
                <a:srgbClr val="FFC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2902A3-D871-8242-84B8-8E19A945C9CA}"/>
              </a:ext>
            </a:extLst>
          </p:cNvPr>
          <p:cNvGrpSpPr/>
          <p:nvPr/>
        </p:nvGrpSpPr>
        <p:grpSpPr>
          <a:xfrm>
            <a:off x="6561804" y="4374647"/>
            <a:ext cx="630263" cy="544828"/>
            <a:chOff x="2032431" y="1212084"/>
            <a:chExt cx="466294" cy="403088"/>
          </a:xfrm>
          <a:effectLst>
            <a:outerShdw blurRad="50800" dist="38100" dir="2700000" sx="95000" sy="95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9D9BD44-02D8-F043-BFB0-8C593BB9617A}"/>
                </a:ext>
              </a:extLst>
            </p:cNvPr>
            <p:cNvSpPr/>
            <p:nvPr/>
          </p:nvSpPr>
          <p:spPr>
            <a:xfrm>
              <a:off x="2032431" y="1212084"/>
              <a:ext cx="466294" cy="403088"/>
            </a:xfrm>
            <a:prstGeom prst="roundRect">
              <a:avLst/>
            </a:prstGeom>
            <a:solidFill>
              <a:srgbClr val="00B05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1219170" hangingPunct="0"/>
              <a:endPara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38D392-3FD8-DC4B-9E99-71F6A61B8FC2}"/>
                </a:ext>
              </a:extLst>
            </p:cNvPr>
            <p:cNvSpPr txBox="1"/>
            <p:nvPr/>
          </p:nvSpPr>
          <p:spPr>
            <a:xfrm>
              <a:off x="2043628" y="1287784"/>
              <a:ext cx="426757" cy="258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ctr">
              <a:spAutoFit/>
            </a:bodyPr>
            <a:lstStyle/>
            <a:p>
              <a:pPr algn="ctr" defTabSz="1219170" hangingPunct="0"/>
              <a:r>
                <a:rPr lang="en-US" sz="1467" dirty="0">
                  <a:solidFill>
                    <a:schemeClr val="bg1"/>
                  </a:solidFill>
                  <a:latin typeface="Titillium Web" pitchFamily="2" charset="77"/>
                </a:rPr>
                <a:t>+KWh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B4B93-4250-B146-80A2-8BA242B48BA4}"/>
              </a:ext>
            </a:extLst>
          </p:cNvPr>
          <p:cNvGrpSpPr/>
          <p:nvPr/>
        </p:nvGrpSpPr>
        <p:grpSpPr>
          <a:xfrm>
            <a:off x="5238955" y="1519205"/>
            <a:ext cx="955867" cy="941050"/>
            <a:chOff x="3929216" y="1612519"/>
            <a:chExt cx="716900" cy="70578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DE529D4-D5E7-4E40-9143-90729564025B}"/>
                </a:ext>
              </a:extLst>
            </p:cNvPr>
            <p:cNvGrpSpPr/>
            <p:nvPr/>
          </p:nvGrpSpPr>
          <p:grpSpPr>
            <a:xfrm>
              <a:off x="3929216" y="1909686"/>
              <a:ext cx="472697" cy="408621"/>
              <a:chOff x="2032431" y="1212084"/>
              <a:chExt cx="466294" cy="403087"/>
            </a:xfrm>
            <a:effectLst>
              <a:outerShdw blurRad="50800" dist="38100" dir="2700000" sx="95000" sy="95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A5328520-1525-2B46-84C6-F37759E92EC2}"/>
                  </a:ext>
                </a:extLst>
              </p:cNvPr>
              <p:cNvSpPr/>
              <p:nvPr/>
            </p:nvSpPr>
            <p:spPr>
              <a:xfrm>
                <a:off x="2032431" y="1212084"/>
                <a:ext cx="466294" cy="403087"/>
              </a:xfrm>
              <a:prstGeom prst="roundRect">
                <a:avLst/>
              </a:prstGeom>
              <a:solidFill>
                <a:schemeClr val="accent6">
                  <a:lumMod val="50000"/>
                  <a:lumOff val="5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1219170" hangingPunct="0"/>
                <a:endPara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4CC74D7-80ED-5247-A46A-5844D10DAC9E}"/>
                  </a:ext>
                </a:extLst>
              </p:cNvPr>
              <p:cNvSpPr txBox="1"/>
              <p:nvPr/>
            </p:nvSpPr>
            <p:spPr>
              <a:xfrm>
                <a:off x="2083407" y="1291940"/>
                <a:ext cx="347203" cy="2581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ctr">
                <a:spAutoFit/>
              </a:bodyPr>
              <a:lstStyle/>
              <a:p>
                <a:pPr algn="ctr" defTabSz="1219170" hangingPunct="0"/>
                <a:r>
                  <a:rPr lang="en-US" sz="1467" dirty="0">
                    <a:solidFill>
                      <a:schemeClr val="bg1"/>
                    </a:solidFill>
                    <a:latin typeface="Titillium Web" pitchFamily="2" charset="77"/>
                  </a:rPr>
                  <a:t>-CO</a:t>
                </a:r>
                <a:r>
                  <a:rPr lang="en-US" sz="1467" baseline="-25000" dirty="0">
                    <a:solidFill>
                      <a:schemeClr val="bg1"/>
                    </a:solidFill>
                    <a:latin typeface="Titillium Web" pitchFamily="2" charset="77"/>
                  </a:rPr>
                  <a:t>2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35667DB-5D89-764F-8E6E-F824354D6975}"/>
                </a:ext>
              </a:extLst>
            </p:cNvPr>
            <p:cNvGrpSpPr/>
            <p:nvPr/>
          </p:nvGrpSpPr>
          <p:grpSpPr>
            <a:xfrm>
              <a:off x="4173419" y="1612519"/>
              <a:ext cx="472697" cy="408621"/>
              <a:chOff x="2032431" y="1212084"/>
              <a:chExt cx="466294" cy="403087"/>
            </a:xfrm>
            <a:effectLst>
              <a:outerShdw blurRad="50800" dist="38100" dir="2700000" sx="95000" sy="95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0C78289A-E00A-B343-9111-F55F527C127D}"/>
                  </a:ext>
                </a:extLst>
              </p:cNvPr>
              <p:cNvSpPr/>
              <p:nvPr/>
            </p:nvSpPr>
            <p:spPr>
              <a:xfrm>
                <a:off x="2032431" y="1212084"/>
                <a:ext cx="466294" cy="403087"/>
              </a:xfrm>
              <a:prstGeom prst="roundRect">
                <a:avLst/>
              </a:prstGeom>
              <a:solidFill>
                <a:schemeClr val="accent6">
                  <a:lumMod val="50000"/>
                  <a:lumOff val="5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1219170" hangingPunct="0"/>
                <a:endPara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4251EA-1266-744E-9843-F0C2264960AB}"/>
                  </a:ext>
                </a:extLst>
              </p:cNvPr>
              <p:cNvSpPr txBox="1"/>
              <p:nvPr/>
            </p:nvSpPr>
            <p:spPr>
              <a:xfrm>
                <a:off x="2083407" y="1291940"/>
                <a:ext cx="347203" cy="2581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ctr">
                <a:spAutoFit/>
              </a:bodyPr>
              <a:lstStyle/>
              <a:p>
                <a:pPr algn="ctr" defTabSz="1219170" hangingPunct="0"/>
                <a:r>
                  <a:rPr lang="en-US" sz="1467" dirty="0">
                    <a:solidFill>
                      <a:schemeClr val="bg1"/>
                    </a:solidFill>
                    <a:latin typeface="Titillium Web" pitchFamily="2" charset="77"/>
                  </a:rPr>
                  <a:t>-CO</a:t>
                </a:r>
                <a:r>
                  <a:rPr lang="en-US" sz="1467" baseline="-25000" dirty="0">
                    <a:solidFill>
                      <a:schemeClr val="bg1"/>
                    </a:solidFill>
                    <a:latin typeface="Titillium Web" pitchFamily="2" charset="77"/>
                  </a:rPr>
                  <a:t>2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8AA7BE-077B-4548-BD4D-2CFBF7C3F9FB}"/>
              </a:ext>
            </a:extLst>
          </p:cNvPr>
          <p:cNvGrpSpPr/>
          <p:nvPr/>
        </p:nvGrpSpPr>
        <p:grpSpPr>
          <a:xfrm>
            <a:off x="5873048" y="3263535"/>
            <a:ext cx="1504469" cy="672738"/>
            <a:chOff x="4404786" y="2920767"/>
            <a:chExt cx="1128352" cy="5045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E34C2B-6150-574A-A9F0-F74AB2C9CFC6}"/>
                </a:ext>
              </a:extLst>
            </p:cNvPr>
            <p:cNvSpPr/>
            <p:nvPr/>
          </p:nvSpPr>
          <p:spPr>
            <a:xfrm>
              <a:off x="4567556" y="3055991"/>
              <a:ext cx="494066" cy="36933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63525 h 1177925"/>
                <a:gd name="connsiteX1" fmla="*/ 463550 w 914400"/>
                <a:gd name="connsiteY1" fmla="*/ 0 h 1177925"/>
                <a:gd name="connsiteX2" fmla="*/ 914400 w 914400"/>
                <a:gd name="connsiteY2" fmla="*/ 1177925 h 1177925"/>
                <a:gd name="connsiteX3" fmla="*/ 0 w 914400"/>
                <a:gd name="connsiteY3" fmla="*/ 1177925 h 1177925"/>
                <a:gd name="connsiteX4" fmla="*/ 0 w 914400"/>
                <a:gd name="connsiteY4" fmla="*/ 263525 h 1177925"/>
                <a:gd name="connsiteX0" fmla="*/ 0 w 533400"/>
                <a:gd name="connsiteY0" fmla="*/ 263525 h 1177925"/>
                <a:gd name="connsiteX1" fmla="*/ 463550 w 533400"/>
                <a:gd name="connsiteY1" fmla="*/ 0 h 1177925"/>
                <a:gd name="connsiteX2" fmla="*/ 533400 w 533400"/>
                <a:gd name="connsiteY2" fmla="*/ 114300 h 1177925"/>
                <a:gd name="connsiteX3" fmla="*/ 0 w 533400"/>
                <a:gd name="connsiteY3" fmla="*/ 1177925 h 1177925"/>
                <a:gd name="connsiteX4" fmla="*/ 0 w 533400"/>
                <a:gd name="connsiteY4" fmla="*/ 263525 h 1177925"/>
                <a:gd name="connsiteX0" fmla="*/ 0 w 476250"/>
                <a:gd name="connsiteY0" fmla="*/ 263525 h 1177925"/>
                <a:gd name="connsiteX1" fmla="*/ 463550 w 476250"/>
                <a:gd name="connsiteY1" fmla="*/ 0 h 1177925"/>
                <a:gd name="connsiteX2" fmla="*/ 476250 w 476250"/>
                <a:gd name="connsiteY2" fmla="*/ 412750 h 1177925"/>
                <a:gd name="connsiteX3" fmla="*/ 0 w 476250"/>
                <a:gd name="connsiteY3" fmla="*/ 1177925 h 1177925"/>
                <a:gd name="connsiteX4" fmla="*/ 0 w 476250"/>
                <a:gd name="connsiteY4" fmla="*/ 263525 h 1177925"/>
                <a:gd name="connsiteX0" fmla="*/ 0 w 476250"/>
                <a:gd name="connsiteY0" fmla="*/ 263525 h 527050"/>
                <a:gd name="connsiteX1" fmla="*/ 463550 w 476250"/>
                <a:gd name="connsiteY1" fmla="*/ 0 h 527050"/>
                <a:gd name="connsiteX2" fmla="*/ 476250 w 476250"/>
                <a:gd name="connsiteY2" fmla="*/ 412750 h 527050"/>
                <a:gd name="connsiteX3" fmla="*/ 41275 w 476250"/>
                <a:gd name="connsiteY3" fmla="*/ 527050 h 527050"/>
                <a:gd name="connsiteX4" fmla="*/ 0 w 476250"/>
                <a:gd name="connsiteY4" fmla="*/ 263525 h 527050"/>
                <a:gd name="connsiteX0" fmla="*/ 0 w 476250"/>
                <a:gd name="connsiteY0" fmla="*/ 263525 h 692150"/>
                <a:gd name="connsiteX1" fmla="*/ 463550 w 476250"/>
                <a:gd name="connsiteY1" fmla="*/ 0 h 692150"/>
                <a:gd name="connsiteX2" fmla="*/ 476250 w 476250"/>
                <a:gd name="connsiteY2" fmla="*/ 412750 h 692150"/>
                <a:gd name="connsiteX3" fmla="*/ 0 w 476250"/>
                <a:gd name="connsiteY3" fmla="*/ 692150 h 692150"/>
                <a:gd name="connsiteX4" fmla="*/ 0 w 476250"/>
                <a:gd name="connsiteY4" fmla="*/ 263525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692150">
                  <a:moveTo>
                    <a:pt x="0" y="263525"/>
                  </a:moveTo>
                  <a:lnTo>
                    <a:pt x="463550" y="0"/>
                  </a:lnTo>
                  <a:lnTo>
                    <a:pt x="476250" y="412750"/>
                  </a:lnTo>
                  <a:lnTo>
                    <a:pt x="0" y="692150"/>
                  </a:lnTo>
                  <a:lnTo>
                    <a:pt x="0" y="263525"/>
                  </a:lnTo>
                  <a:close/>
                </a:path>
              </a:pathLst>
            </a:custGeom>
            <a:solidFill>
              <a:srgbClr val="DDDDD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1219170" hangingPunct="0"/>
              <a:endPara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E1BD1A-B6E0-E043-B5C5-1B4FF21B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741" t="35808" r="20658" b="54726"/>
            <a:stretch/>
          </p:blipFill>
          <p:spPr>
            <a:xfrm rot="19801229">
              <a:off x="4404786" y="2920767"/>
              <a:ext cx="1128352" cy="302757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62D855D-EC5F-5F4C-A673-8D8B2792186E}"/>
              </a:ext>
            </a:extLst>
          </p:cNvPr>
          <p:cNvGrpSpPr/>
          <p:nvPr/>
        </p:nvGrpSpPr>
        <p:grpSpPr>
          <a:xfrm>
            <a:off x="6115932" y="2476083"/>
            <a:ext cx="1017043" cy="1602972"/>
            <a:chOff x="4586949" y="2330176"/>
            <a:chExt cx="762782" cy="1202229"/>
          </a:xfrm>
        </p:grpSpPr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91EDC2E2-7305-4749-B6BA-B8CAC5586935}"/>
                </a:ext>
              </a:extLst>
            </p:cNvPr>
            <p:cNvSpPr/>
            <p:nvPr/>
          </p:nvSpPr>
          <p:spPr>
            <a:xfrm flipH="1">
              <a:off x="4586949" y="2330176"/>
              <a:ext cx="743389" cy="1193081"/>
            </a:xfrm>
            <a:custGeom>
              <a:avLst/>
              <a:gdLst>
                <a:gd name="connsiteX0" fmla="*/ 0 w 248246"/>
                <a:gd name="connsiteY0" fmla="*/ 0 h 656222"/>
                <a:gd name="connsiteX1" fmla="*/ 248246 w 248246"/>
                <a:gd name="connsiteY1" fmla="*/ 0 h 656222"/>
                <a:gd name="connsiteX2" fmla="*/ 248246 w 248246"/>
                <a:gd name="connsiteY2" fmla="*/ 656222 h 656222"/>
                <a:gd name="connsiteX3" fmla="*/ 0 w 248246"/>
                <a:gd name="connsiteY3" fmla="*/ 656222 h 656222"/>
                <a:gd name="connsiteX4" fmla="*/ 0 w 248246"/>
                <a:gd name="connsiteY4" fmla="*/ 0 h 656222"/>
                <a:gd name="connsiteX0" fmla="*/ 0 w 257771"/>
                <a:gd name="connsiteY0" fmla="*/ 0 h 764172"/>
                <a:gd name="connsiteX1" fmla="*/ 257771 w 257771"/>
                <a:gd name="connsiteY1" fmla="*/ 107950 h 764172"/>
                <a:gd name="connsiteX2" fmla="*/ 257771 w 257771"/>
                <a:gd name="connsiteY2" fmla="*/ 764172 h 764172"/>
                <a:gd name="connsiteX3" fmla="*/ 9525 w 257771"/>
                <a:gd name="connsiteY3" fmla="*/ 764172 h 764172"/>
                <a:gd name="connsiteX4" fmla="*/ 0 w 257771"/>
                <a:gd name="connsiteY4" fmla="*/ 0 h 764172"/>
                <a:gd name="connsiteX0" fmla="*/ 0 w 257771"/>
                <a:gd name="connsiteY0" fmla="*/ 0 h 764172"/>
                <a:gd name="connsiteX1" fmla="*/ 254596 w 257771"/>
                <a:gd name="connsiteY1" fmla="*/ 139700 h 764172"/>
                <a:gd name="connsiteX2" fmla="*/ 257771 w 257771"/>
                <a:gd name="connsiteY2" fmla="*/ 764172 h 764172"/>
                <a:gd name="connsiteX3" fmla="*/ 9525 w 257771"/>
                <a:gd name="connsiteY3" fmla="*/ 764172 h 764172"/>
                <a:gd name="connsiteX4" fmla="*/ 0 w 257771"/>
                <a:gd name="connsiteY4" fmla="*/ 0 h 764172"/>
                <a:gd name="connsiteX0" fmla="*/ 0 w 254901"/>
                <a:gd name="connsiteY0" fmla="*/ 0 h 853072"/>
                <a:gd name="connsiteX1" fmla="*/ 254596 w 254901"/>
                <a:gd name="connsiteY1" fmla="*/ 139700 h 853072"/>
                <a:gd name="connsiteX2" fmla="*/ 254596 w 254901"/>
                <a:gd name="connsiteY2" fmla="*/ 853072 h 853072"/>
                <a:gd name="connsiteX3" fmla="*/ 9525 w 254901"/>
                <a:gd name="connsiteY3" fmla="*/ 764172 h 853072"/>
                <a:gd name="connsiteX4" fmla="*/ 0 w 254901"/>
                <a:gd name="connsiteY4" fmla="*/ 0 h 853072"/>
                <a:gd name="connsiteX0" fmla="*/ 12700 w 267601"/>
                <a:gd name="connsiteY0" fmla="*/ 0 h 853072"/>
                <a:gd name="connsiteX1" fmla="*/ 267296 w 267601"/>
                <a:gd name="connsiteY1" fmla="*/ 139700 h 853072"/>
                <a:gd name="connsiteX2" fmla="*/ 267296 w 267601"/>
                <a:gd name="connsiteY2" fmla="*/ 853072 h 853072"/>
                <a:gd name="connsiteX3" fmla="*/ 0 w 267601"/>
                <a:gd name="connsiteY3" fmla="*/ 700672 h 853072"/>
                <a:gd name="connsiteX4" fmla="*/ 12700 w 267601"/>
                <a:gd name="connsiteY4" fmla="*/ 0 h 853072"/>
                <a:gd name="connsiteX0" fmla="*/ 0 w 254901"/>
                <a:gd name="connsiteY0" fmla="*/ 0 h 853072"/>
                <a:gd name="connsiteX1" fmla="*/ 254596 w 254901"/>
                <a:gd name="connsiteY1" fmla="*/ 139700 h 853072"/>
                <a:gd name="connsiteX2" fmla="*/ 254596 w 254901"/>
                <a:gd name="connsiteY2" fmla="*/ 853072 h 853072"/>
                <a:gd name="connsiteX3" fmla="*/ 6350 w 254901"/>
                <a:gd name="connsiteY3" fmla="*/ 700672 h 853072"/>
                <a:gd name="connsiteX4" fmla="*/ 0 w 254901"/>
                <a:gd name="connsiteY4" fmla="*/ 0 h 853072"/>
                <a:gd name="connsiteX0" fmla="*/ 0 w 261251"/>
                <a:gd name="connsiteY0" fmla="*/ 0 h 865772"/>
                <a:gd name="connsiteX1" fmla="*/ 260946 w 261251"/>
                <a:gd name="connsiteY1" fmla="*/ 152400 h 865772"/>
                <a:gd name="connsiteX2" fmla="*/ 260946 w 261251"/>
                <a:gd name="connsiteY2" fmla="*/ 865772 h 865772"/>
                <a:gd name="connsiteX3" fmla="*/ 12700 w 261251"/>
                <a:gd name="connsiteY3" fmla="*/ 713372 h 865772"/>
                <a:gd name="connsiteX4" fmla="*/ 0 w 261251"/>
                <a:gd name="connsiteY4" fmla="*/ 0 h 865772"/>
                <a:gd name="connsiteX0" fmla="*/ 0 w 261251"/>
                <a:gd name="connsiteY0" fmla="*/ 0 h 865772"/>
                <a:gd name="connsiteX1" fmla="*/ 260946 w 261251"/>
                <a:gd name="connsiteY1" fmla="*/ 152400 h 865772"/>
                <a:gd name="connsiteX2" fmla="*/ 260946 w 261251"/>
                <a:gd name="connsiteY2" fmla="*/ 865772 h 865772"/>
                <a:gd name="connsiteX3" fmla="*/ 3175 w 261251"/>
                <a:gd name="connsiteY3" fmla="*/ 716547 h 865772"/>
                <a:gd name="connsiteX4" fmla="*/ 0 w 261251"/>
                <a:gd name="connsiteY4" fmla="*/ 0 h 865772"/>
                <a:gd name="connsiteX0" fmla="*/ 0 w 262300"/>
                <a:gd name="connsiteY0" fmla="*/ 0 h 865772"/>
                <a:gd name="connsiteX1" fmla="*/ 262086 w 262300"/>
                <a:gd name="connsiteY1" fmla="*/ 400050 h 865772"/>
                <a:gd name="connsiteX2" fmla="*/ 260946 w 262300"/>
                <a:gd name="connsiteY2" fmla="*/ 865772 h 865772"/>
                <a:gd name="connsiteX3" fmla="*/ 3175 w 262300"/>
                <a:gd name="connsiteY3" fmla="*/ 716547 h 865772"/>
                <a:gd name="connsiteX4" fmla="*/ 0 w 262300"/>
                <a:gd name="connsiteY4" fmla="*/ 0 h 865772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3175 w 262221"/>
                <a:gd name="connsiteY3" fmla="*/ 716547 h 1161047"/>
                <a:gd name="connsiteX4" fmla="*/ 0 w 262221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2035 w 262221"/>
                <a:gd name="connsiteY3" fmla="*/ 760997 h 1161047"/>
                <a:gd name="connsiteX4" fmla="*/ 0 w 262221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2035 w 262221"/>
                <a:gd name="connsiteY3" fmla="*/ 741947 h 1161047"/>
                <a:gd name="connsiteX4" fmla="*/ 0 w 262221"/>
                <a:gd name="connsiteY4" fmla="*/ 0 h 1161047"/>
                <a:gd name="connsiteX0" fmla="*/ 1871 w 264092"/>
                <a:gd name="connsiteY0" fmla="*/ 0 h 1161047"/>
                <a:gd name="connsiteX1" fmla="*/ 263957 w 264092"/>
                <a:gd name="connsiteY1" fmla="*/ 400050 h 1161047"/>
                <a:gd name="connsiteX2" fmla="*/ 260537 w 264092"/>
                <a:gd name="connsiteY2" fmla="*/ 1161047 h 1161047"/>
                <a:gd name="connsiteX3" fmla="*/ 485 w 264092"/>
                <a:gd name="connsiteY3" fmla="*/ 748297 h 1161047"/>
                <a:gd name="connsiteX4" fmla="*/ 1871 w 264092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894 w 262221"/>
                <a:gd name="connsiteY3" fmla="*/ 748297 h 1161047"/>
                <a:gd name="connsiteX4" fmla="*/ 0 w 262221"/>
                <a:gd name="connsiteY4" fmla="*/ 0 h 1161047"/>
                <a:gd name="connsiteX0" fmla="*/ 0 w 263361"/>
                <a:gd name="connsiteY0" fmla="*/ 0 h 1176922"/>
                <a:gd name="connsiteX1" fmla="*/ 263226 w 263361"/>
                <a:gd name="connsiteY1" fmla="*/ 415925 h 1176922"/>
                <a:gd name="connsiteX2" fmla="*/ 259806 w 263361"/>
                <a:gd name="connsiteY2" fmla="*/ 1176922 h 1176922"/>
                <a:gd name="connsiteX3" fmla="*/ 2034 w 263361"/>
                <a:gd name="connsiteY3" fmla="*/ 764172 h 1176922"/>
                <a:gd name="connsiteX4" fmla="*/ 0 w 263361"/>
                <a:gd name="connsiteY4" fmla="*/ 0 h 117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61" h="1176922">
                  <a:moveTo>
                    <a:pt x="0" y="0"/>
                  </a:moveTo>
                  <a:lnTo>
                    <a:pt x="263226" y="415925"/>
                  </a:lnTo>
                  <a:cubicBezTo>
                    <a:pt x="264284" y="624082"/>
                    <a:pt x="258748" y="968765"/>
                    <a:pt x="259806" y="1176922"/>
                  </a:cubicBezTo>
                  <a:lnTo>
                    <a:pt x="2034" y="764172"/>
                  </a:lnTo>
                  <a:cubicBezTo>
                    <a:pt x="-83" y="530615"/>
                    <a:pt x="2117" y="233557"/>
                    <a:pt x="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6">
                  <a:lumMod val="50000"/>
                  <a:lumOff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2400" tIns="60959" rIns="60959" bIns="60959" numCol="1" spcCol="38100" rtlCol="0" anchor="ctr">
              <a:noAutofit/>
            </a:bodyPr>
            <a:lstStyle/>
            <a:p>
              <a:pPr defTabSz="1219170" hangingPunct="0"/>
              <a:endPara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9ED63D98-F83A-4C4A-9F57-0502997C18BF}"/>
                </a:ext>
              </a:extLst>
            </p:cNvPr>
            <p:cNvSpPr/>
            <p:nvPr/>
          </p:nvSpPr>
          <p:spPr>
            <a:xfrm flipH="1">
              <a:off x="4606342" y="2339324"/>
              <a:ext cx="743389" cy="1193081"/>
            </a:xfrm>
            <a:custGeom>
              <a:avLst/>
              <a:gdLst>
                <a:gd name="connsiteX0" fmla="*/ 0 w 248246"/>
                <a:gd name="connsiteY0" fmla="*/ 0 h 656222"/>
                <a:gd name="connsiteX1" fmla="*/ 248246 w 248246"/>
                <a:gd name="connsiteY1" fmla="*/ 0 h 656222"/>
                <a:gd name="connsiteX2" fmla="*/ 248246 w 248246"/>
                <a:gd name="connsiteY2" fmla="*/ 656222 h 656222"/>
                <a:gd name="connsiteX3" fmla="*/ 0 w 248246"/>
                <a:gd name="connsiteY3" fmla="*/ 656222 h 656222"/>
                <a:gd name="connsiteX4" fmla="*/ 0 w 248246"/>
                <a:gd name="connsiteY4" fmla="*/ 0 h 656222"/>
                <a:gd name="connsiteX0" fmla="*/ 0 w 257771"/>
                <a:gd name="connsiteY0" fmla="*/ 0 h 764172"/>
                <a:gd name="connsiteX1" fmla="*/ 257771 w 257771"/>
                <a:gd name="connsiteY1" fmla="*/ 107950 h 764172"/>
                <a:gd name="connsiteX2" fmla="*/ 257771 w 257771"/>
                <a:gd name="connsiteY2" fmla="*/ 764172 h 764172"/>
                <a:gd name="connsiteX3" fmla="*/ 9525 w 257771"/>
                <a:gd name="connsiteY3" fmla="*/ 764172 h 764172"/>
                <a:gd name="connsiteX4" fmla="*/ 0 w 257771"/>
                <a:gd name="connsiteY4" fmla="*/ 0 h 764172"/>
                <a:gd name="connsiteX0" fmla="*/ 0 w 257771"/>
                <a:gd name="connsiteY0" fmla="*/ 0 h 764172"/>
                <a:gd name="connsiteX1" fmla="*/ 254596 w 257771"/>
                <a:gd name="connsiteY1" fmla="*/ 139700 h 764172"/>
                <a:gd name="connsiteX2" fmla="*/ 257771 w 257771"/>
                <a:gd name="connsiteY2" fmla="*/ 764172 h 764172"/>
                <a:gd name="connsiteX3" fmla="*/ 9525 w 257771"/>
                <a:gd name="connsiteY3" fmla="*/ 764172 h 764172"/>
                <a:gd name="connsiteX4" fmla="*/ 0 w 257771"/>
                <a:gd name="connsiteY4" fmla="*/ 0 h 764172"/>
                <a:gd name="connsiteX0" fmla="*/ 0 w 254901"/>
                <a:gd name="connsiteY0" fmla="*/ 0 h 853072"/>
                <a:gd name="connsiteX1" fmla="*/ 254596 w 254901"/>
                <a:gd name="connsiteY1" fmla="*/ 139700 h 853072"/>
                <a:gd name="connsiteX2" fmla="*/ 254596 w 254901"/>
                <a:gd name="connsiteY2" fmla="*/ 853072 h 853072"/>
                <a:gd name="connsiteX3" fmla="*/ 9525 w 254901"/>
                <a:gd name="connsiteY3" fmla="*/ 764172 h 853072"/>
                <a:gd name="connsiteX4" fmla="*/ 0 w 254901"/>
                <a:gd name="connsiteY4" fmla="*/ 0 h 853072"/>
                <a:gd name="connsiteX0" fmla="*/ 12700 w 267601"/>
                <a:gd name="connsiteY0" fmla="*/ 0 h 853072"/>
                <a:gd name="connsiteX1" fmla="*/ 267296 w 267601"/>
                <a:gd name="connsiteY1" fmla="*/ 139700 h 853072"/>
                <a:gd name="connsiteX2" fmla="*/ 267296 w 267601"/>
                <a:gd name="connsiteY2" fmla="*/ 853072 h 853072"/>
                <a:gd name="connsiteX3" fmla="*/ 0 w 267601"/>
                <a:gd name="connsiteY3" fmla="*/ 700672 h 853072"/>
                <a:gd name="connsiteX4" fmla="*/ 12700 w 267601"/>
                <a:gd name="connsiteY4" fmla="*/ 0 h 853072"/>
                <a:gd name="connsiteX0" fmla="*/ 0 w 254901"/>
                <a:gd name="connsiteY0" fmla="*/ 0 h 853072"/>
                <a:gd name="connsiteX1" fmla="*/ 254596 w 254901"/>
                <a:gd name="connsiteY1" fmla="*/ 139700 h 853072"/>
                <a:gd name="connsiteX2" fmla="*/ 254596 w 254901"/>
                <a:gd name="connsiteY2" fmla="*/ 853072 h 853072"/>
                <a:gd name="connsiteX3" fmla="*/ 6350 w 254901"/>
                <a:gd name="connsiteY3" fmla="*/ 700672 h 853072"/>
                <a:gd name="connsiteX4" fmla="*/ 0 w 254901"/>
                <a:gd name="connsiteY4" fmla="*/ 0 h 853072"/>
                <a:gd name="connsiteX0" fmla="*/ 0 w 261251"/>
                <a:gd name="connsiteY0" fmla="*/ 0 h 865772"/>
                <a:gd name="connsiteX1" fmla="*/ 260946 w 261251"/>
                <a:gd name="connsiteY1" fmla="*/ 152400 h 865772"/>
                <a:gd name="connsiteX2" fmla="*/ 260946 w 261251"/>
                <a:gd name="connsiteY2" fmla="*/ 865772 h 865772"/>
                <a:gd name="connsiteX3" fmla="*/ 12700 w 261251"/>
                <a:gd name="connsiteY3" fmla="*/ 713372 h 865772"/>
                <a:gd name="connsiteX4" fmla="*/ 0 w 261251"/>
                <a:gd name="connsiteY4" fmla="*/ 0 h 865772"/>
                <a:gd name="connsiteX0" fmla="*/ 0 w 261251"/>
                <a:gd name="connsiteY0" fmla="*/ 0 h 865772"/>
                <a:gd name="connsiteX1" fmla="*/ 260946 w 261251"/>
                <a:gd name="connsiteY1" fmla="*/ 152400 h 865772"/>
                <a:gd name="connsiteX2" fmla="*/ 260946 w 261251"/>
                <a:gd name="connsiteY2" fmla="*/ 865772 h 865772"/>
                <a:gd name="connsiteX3" fmla="*/ 3175 w 261251"/>
                <a:gd name="connsiteY3" fmla="*/ 716547 h 865772"/>
                <a:gd name="connsiteX4" fmla="*/ 0 w 261251"/>
                <a:gd name="connsiteY4" fmla="*/ 0 h 865772"/>
                <a:gd name="connsiteX0" fmla="*/ 0 w 262300"/>
                <a:gd name="connsiteY0" fmla="*/ 0 h 865772"/>
                <a:gd name="connsiteX1" fmla="*/ 262086 w 262300"/>
                <a:gd name="connsiteY1" fmla="*/ 400050 h 865772"/>
                <a:gd name="connsiteX2" fmla="*/ 260946 w 262300"/>
                <a:gd name="connsiteY2" fmla="*/ 865772 h 865772"/>
                <a:gd name="connsiteX3" fmla="*/ 3175 w 262300"/>
                <a:gd name="connsiteY3" fmla="*/ 716547 h 865772"/>
                <a:gd name="connsiteX4" fmla="*/ 0 w 262300"/>
                <a:gd name="connsiteY4" fmla="*/ 0 h 865772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3175 w 262221"/>
                <a:gd name="connsiteY3" fmla="*/ 716547 h 1161047"/>
                <a:gd name="connsiteX4" fmla="*/ 0 w 262221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2035 w 262221"/>
                <a:gd name="connsiteY3" fmla="*/ 760997 h 1161047"/>
                <a:gd name="connsiteX4" fmla="*/ 0 w 262221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2035 w 262221"/>
                <a:gd name="connsiteY3" fmla="*/ 741947 h 1161047"/>
                <a:gd name="connsiteX4" fmla="*/ 0 w 262221"/>
                <a:gd name="connsiteY4" fmla="*/ 0 h 1161047"/>
                <a:gd name="connsiteX0" fmla="*/ 1871 w 264092"/>
                <a:gd name="connsiteY0" fmla="*/ 0 h 1161047"/>
                <a:gd name="connsiteX1" fmla="*/ 263957 w 264092"/>
                <a:gd name="connsiteY1" fmla="*/ 400050 h 1161047"/>
                <a:gd name="connsiteX2" fmla="*/ 260537 w 264092"/>
                <a:gd name="connsiteY2" fmla="*/ 1161047 h 1161047"/>
                <a:gd name="connsiteX3" fmla="*/ 485 w 264092"/>
                <a:gd name="connsiteY3" fmla="*/ 748297 h 1161047"/>
                <a:gd name="connsiteX4" fmla="*/ 1871 w 264092"/>
                <a:gd name="connsiteY4" fmla="*/ 0 h 1161047"/>
                <a:gd name="connsiteX0" fmla="*/ 0 w 262221"/>
                <a:gd name="connsiteY0" fmla="*/ 0 h 1161047"/>
                <a:gd name="connsiteX1" fmla="*/ 262086 w 262221"/>
                <a:gd name="connsiteY1" fmla="*/ 400050 h 1161047"/>
                <a:gd name="connsiteX2" fmla="*/ 258666 w 262221"/>
                <a:gd name="connsiteY2" fmla="*/ 1161047 h 1161047"/>
                <a:gd name="connsiteX3" fmla="*/ 894 w 262221"/>
                <a:gd name="connsiteY3" fmla="*/ 748297 h 1161047"/>
                <a:gd name="connsiteX4" fmla="*/ 0 w 262221"/>
                <a:gd name="connsiteY4" fmla="*/ 0 h 1161047"/>
                <a:gd name="connsiteX0" fmla="*/ 0 w 263361"/>
                <a:gd name="connsiteY0" fmla="*/ 0 h 1176922"/>
                <a:gd name="connsiteX1" fmla="*/ 263226 w 263361"/>
                <a:gd name="connsiteY1" fmla="*/ 415925 h 1176922"/>
                <a:gd name="connsiteX2" fmla="*/ 259806 w 263361"/>
                <a:gd name="connsiteY2" fmla="*/ 1176922 h 1176922"/>
                <a:gd name="connsiteX3" fmla="*/ 2034 w 263361"/>
                <a:gd name="connsiteY3" fmla="*/ 764172 h 1176922"/>
                <a:gd name="connsiteX4" fmla="*/ 0 w 263361"/>
                <a:gd name="connsiteY4" fmla="*/ 0 h 117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61" h="1176922">
                  <a:moveTo>
                    <a:pt x="0" y="0"/>
                  </a:moveTo>
                  <a:lnTo>
                    <a:pt x="263226" y="415925"/>
                  </a:lnTo>
                  <a:cubicBezTo>
                    <a:pt x="264284" y="624082"/>
                    <a:pt x="258748" y="968765"/>
                    <a:pt x="259806" y="1176922"/>
                  </a:cubicBezTo>
                  <a:lnTo>
                    <a:pt x="2034" y="764172"/>
                  </a:lnTo>
                  <a:cubicBezTo>
                    <a:pt x="-83" y="530615"/>
                    <a:pt x="2117" y="233557"/>
                    <a:pt x="0" y="0"/>
                  </a:cubicBezTo>
                  <a:close/>
                </a:path>
              </a:pathLst>
            </a:custGeom>
            <a:noFill/>
            <a:ln w="12700" cap="flat">
              <a:solidFill>
                <a:srgbClr val="F51C2A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2400" tIns="60959" rIns="60959" bIns="60959" numCol="1" spcCol="38100" rtlCol="0" anchor="ctr">
              <a:noAutofit/>
            </a:bodyPr>
            <a:lstStyle/>
            <a:p>
              <a:pPr defTabSz="1219170" hangingPunct="0"/>
              <a:endPara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1A855E-FE57-40DA-B479-FBDC0749F64F}"/>
              </a:ext>
            </a:extLst>
          </p:cNvPr>
          <p:cNvSpPr txBox="1"/>
          <p:nvPr/>
        </p:nvSpPr>
        <p:spPr>
          <a:xfrm>
            <a:off x="3370970" y="5654818"/>
            <a:ext cx="6096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Fremtidens</a:t>
            </a:r>
            <a:r>
              <a:rPr lang="en-US" dirty="0"/>
              <a:t> </a:t>
            </a:r>
            <a:r>
              <a:rPr lang="en-US" dirty="0" err="1"/>
              <a:t>bygninger</a:t>
            </a:r>
            <a:r>
              <a:rPr lang="en-US" dirty="0"/>
              <a:t> er </a:t>
            </a:r>
            <a:r>
              <a:rPr lang="en-US" dirty="0" err="1"/>
              <a:t>balancerede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 der </a:t>
            </a:r>
            <a:r>
              <a:rPr lang="en-US" dirty="0" err="1"/>
              <a:t>genererer</a:t>
            </a:r>
            <a:r>
              <a:rPr lang="en-US" dirty="0"/>
              <a:t>, </a:t>
            </a:r>
            <a:r>
              <a:rPr lang="en-US" dirty="0" err="1"/>
              <a:t>lagrer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genbruger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energi</a:t>
            </a:r>
            <a:endParaRPr lang="en-DK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86E58AA-5FC9-48ED-91C5-28DE24C5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77393"/>
            <a:ext cx="10609965" cy="1108400"/>
          </a:xfrm>
        </p:spPr>
        <p:txBody>
          <a:bodyPr/>
          <a:lstStyle/>
          <a:p>
            <a:r>
              <a:rPr lang="en-US" dirty="0" err="1"/>
              <a:t>Fremtidens</a:t>
            </a:r>
            <a:r>
              <a:rPr lang="en-US" dirty="0"/>
              <a:t> </a:t>
            </a:r>
            <a:r>
              <a:rPr lang="en-US" dirty="0" err="1"/>
              <a:t>energisystemer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160786-9EF9-7249-A3A7-D171C1A043F9}"/>
              </a:ext>
            </a:extLst>
          </p:cNvPr>
          <p:cNvSpPr/>
          <p:nvPr/>
        </p:nvSpPr>
        <p:spPr>
          <a:xfrm>
            <a:off x="8510128" y="185444"/>
            <a:ext cx="630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GB" sz="1200" kern="1800" spc="100">
                <a:solidFill>
                  <a:schemeClr val="bg1"/>
                </a:solidFill>
                <a:latin typeface="Space Mono" panose="02000509040000020004" pitchFamily="49" charset="77"/>
                <a:ea typeface="Yu Gothic UI" panose="020B0500000000000000" pitchFamily="34" charset="-128"/>
                <a:cs typeface="Calibri" panose="020F0502020204030204" pitchFamily="34" charset="0"/>
              </a:rPr>
              <a:t>0.1</a:t>
            </a:r>
            <a:endParaRPr lang="en-GB" sz="1200" spc="100">
              <a:solidFill>
                <a:srgbClr val="000000"/>
              </a:solidFill>
              <a:latin typeface="Space Mono" panose="02000509040000020004" pitchFamily="49" charset="77"/>
              <a:ea typeface="Yu Gothic UI" panose="020B0500000000000000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60C3E-C6B4-4FFA-9AE1-DF00BEF1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4" y="1285793"/>
            <a:ext cx="3212083" cy="51093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F7A6F-9D1D-4D7E-B642-3938DF744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53" y="1350263"/>
            <a:ext cx="3379227" cy="5121502"/>
          </a:xfrm>
          <a:prstGeom prst="rect">
            <a:avLst/>
          </a:prstGeom>
          <a:solidFill>
            <a:srgbClr val="FAFAFA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A14F7-D77A-4337-8808-74B920CE9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216" y="1350263"/>
            <a:ext cx="2559653" cy="1274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92F803-C78C-40EC-A24B-BACF6F55C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979" y="1389042"/>
            <a:ext cx="2459439" cy="123530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4FF278E-6C29-4415-8412-DACBCBBB2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77393"/>
            <a:ext cx="10609965" cy="1108400"/>
          </a:xfrm>
        </p:spPr>
        <p:txBody>
          <a:bodyPr/>
          <a:lstStyle/>
          <a:p>
            <a:r>
              <a:rPr lang="en-US" dirty="0" err="1"/>
              <a:t>Energilagring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jorden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27D90-B0BE-4F95-A064-0E8B19642F13}"/>
              </a:ext>
            </a:extLst>
          </p:cNvPr>
          <p:cNvSpPr txBox="1"/>
          <p:nvPr/>
        </p:nvSpPr>
        <p:spPr>
          <a:xfrm>
            <a:off x="4385216" y="3763108"/>
            <a:ext cx="7256438" cy="290944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BTES – </a:t>
            </a:r>
            <a:r>
              <a:rPr lang="da-DK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Borehole</a:t>
            </a: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a-DK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Thermal</a:t>
            </a: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Energy Storage</a:t>
            </a: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Borede huller med rør hvorigennem </a:t>
            </a:r>
            <a:r>
              <a:rPr lang="da-DK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brine</a:t>
            </a: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cirkuleres</a:t>
            </a: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Typisk bores ca. 10-20 huller pr. 100 kW varmeeffekt af 250 m dybde</a:t>
            </a: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 dimensioneres til at forsyne større bygninger og anlæg helt eller </a:t>
            </a:r>
          </a:p>
          <a:p>
            <a:pPr algn="l">
              <a:lnSpc>
                <a:spcPts val="1800"/>
              </a:lnSpc>
              <a:spcAft>
                <a:spcPts val="600"/>
              </a:spcAft>
            </a:pPr>
            <a:r>
              <a:rPr lang="da-DK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delvist med varme og køling</a:t>
            </a:r>
          </a:p>
        </p:txBody>
      </p:sp>
    </p:spTree>
    <p:extLst>
      <p:ext uri="{BB962C8B-B14F-4D97-AF65-F5344CB8AC3E}">
        <p14:creationId xmlns:p14="http://schemas.microsoft.com/office/powerpoint/2010/main" val="15449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7F1FD2-10AB-4671-B7B8-A3D210A0D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450CB-0D61-4363-BF91-AEF89B270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2" descr="Billedresultat for frölunda torg">
            <a:extLst>
              <a:ext uri="{FF2B5EF4-FFF2-40B4-BE49-F238E27FC236}">
                <a16:creationId xmlns:a16="http://schemas.microsoft.com/office/drawing/2014/main" id="{0A1D1FFD-0D0B-49A0-B896-A85E5ACA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90"/>
            <a:ext cx="12274952" cy="81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4FC114-4FCE-47F8-871D-68B3034DEDCA}"/>
              </a:ext>
            </a:extLst>
          </p:cNvPr>
          <p:cNvSpPr/>
          <p:nvPr/>
        </p:nvSpPr>
        <p:spPr>
          <a:xfrm>
            <a:off x="119807" y="893025"/>
            <a:ext cx="569874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Gulvareal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på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100.000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700 kW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varmepumpesystem</a:t>
            </a: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Energidækning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77%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varme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/ 60%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køl</a:t>
            </a: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Integration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af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overskudsvarme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fra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supermarked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og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køling</a:t>
            </a: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Energilagring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i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vertikale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jordvarmeboringer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- BTES – 81 x 200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Forsyner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centeret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med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genanvendt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oveskudsvarme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    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sammen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med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fjernvarme</a:t>
            </a: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550 kW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Solcelleanlæg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– 67%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af</a:t>
            </a:r>
            <a:r>
              <a:rPr lang="en-US" sz="1600" dirty="0">
                <a:solidFill>
                  <a:schemeClr val="bg1"/>
                </a:solidFill>
                <a:latin typeface="Titillium Web Light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 Web Light" pitchFamily="2" charset="77"/>
              </a:rPr>
              <a:t>strømforbrug</a:t>
            </a:r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endParaRPr lang="en-US" sz="1600" dirty="0">
              <a:solidFill>
                <a:schemeClr val="bg1"/>
              </a:solidFill>
              <a:latin typeface="Titillium Web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35993D-1EB6-403E-A657-2897529F1476}"/>
              </a:ext>
            </a:extLst>
          </p:cNvPr>
          <p:cNvSpPr/>
          <p:nvPr/>
        </p:nvSpPr>
        <p:spPr>
          <a:xfrm>
            <a:off x="209807" y="389594"/>
            <a:ext cx="3450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tillium Web SemiBold" pitchFamily="2" charset="77"/>
              </a:rPr>
              <a:t>Shopping Center </a:t>
            </a:r>
            <a:r>
              <a:rPr lang="en-US" sz="2000" b="1" dirty="0" err="1">
                <a:solidFill>
                  <a:schemeClr val="bg1"/>
                </a:solidFill>
                <a:latin typeface="Titillium Web SemiBold" pitchFamily="2" charset="77"/>
              </a:rPr>
              <a:t>ved</a:t>
            </a:r>
            <a:r>
              <a:rPr lang="en-US" sz="2000" b="1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tillium Web SemiBold" pitchFamily="2" charset="77"/>
              </a:rPr>
              <a:t>Göteborg</a:t>
            </a:r>
            <a:endParaRPr lang="en-US" sz="2000" b="1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DB7CC9-5B3E-4953-9657-BF6833CF57F2}"/>
              </a:ext>
            </a:extLst>
          </p:cNvPr>
          <p:cNvCxnSpPr>
            <a:cxnSpLocks/>
          </p:cNvCxnSpPr>
          <p:nvPr/>
        </p:nvCxnSpPr>
        <p:spPr>
          <a:xfrm>
            <a:off x="119807" y="841364"/>
            <a:ext cx="7920000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047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rölunda Torg vinter2">
            <a:hlinkClick r:id="" action="ppaction://media"/>
            <a:extLst>
              <a:ext uri="{FF2B5EF4-FFF2-40B4-BE49-F238E27FC236}">
                <a16:creationId xmlns:a16="http://schemas.microsoft.com/office/drawing/2014/main" id="{14BA6D2D-05E9-441F-9EB8-5A5A8B350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75" y="1268779"/>
            <a:ext cx="9665134" cy="54366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7F2ED0-46C9-4B0B-A540-84D96A1A0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Produktion af varme om vinteren</a:t>
            </a:r>
            <a:endParaRPr lang="en-DK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F77C79-9BF0-4C83-9348-44CCF49BEE18}"/>
              </a:ext>
            </a:extLst>
          </p:cNvPr>
          <p:cNvSpPr/>
          <p:nvPr/>
        </p:nvSpPr>
        <p:spPr>
          <a:xfrm>
            <a:off x="2996657" y="3914528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54584-C8B1-4C34-A60D-8FE1C1D0838C}"/>
              </a:ext>
            </a:extLst>
          </p:cNvPr>
          <p:cNvSpPr txBox="1"/>
          <p:nvPr/>
        </p:nvSpPr>
        <p:spPr>
          <a:xfrm>
            <a:off x="984904" y="2965537"/>
            <a:ext cx="4023505" cy="333836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Overskudsvarme fra </a:t>
            </a:r>
            <a:r>
              <a:rPr lang="da-DK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supermakeder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B1922D-2747-4241-893B-270809AD0EA4}"/>
              </a:ext>
            </a:extLst>
          </p:cNvPr>
          <p:cNvSpPr/>
          <p:nvPr/>
        </p:nvSpPr>
        <p:spPr>
          <a:xfrm>
            <a:off x="5374484" y="1772106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47BB8-F1BF-496B-9F50-4EA2DE73D889}"/>
              </a:ext>
            </a:extLst>
          </p:cNvPr>
          <p:cNvSpPr txBox="1"/>
          <p:nvPr/>
        </p:nvSpPr>
        <p:spPr>
          <a:xfrm>
            <a:off x="9120105" y="4207328"/>
            <a:ext cx="2328307" cy="298536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Varmeproduktion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965E3-9436-4751-B67C-F94F36B41394}"/>
              </a:ext>
            </a:extLst>
          </p:cNvPr>
          <p:cNvSpPr txBox="1"/>
          <p:nvPr/>
        </p:nvSpPr>
        <p:spPr>
          <a:xfrm>
            <a:off x="3784583" y="5879877"/>
            <a:ext cx="1482077" cy="39918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Energilager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B94565-EC87-460C-BC02-B8129DBA9CD3}"/>
              </a:ext>
            </a:extLst>
          </p:cNvPr>
          <p:cNvSpPr/>
          <p:nvPr/>
        </p:nvSpPr>
        <p:spPr>
          <a:xfrm>
            <a:off x="8692538" y="4564145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F6AB78-8501-4E43-B017-517ED0EAC055}"/>
              </a:ext>
            </a:extLst>
          </p:cNvPr>
          <p:cNvSpPr/>
          <p:nvPr/>
        </p:nvSpPr>
        <p:spPr>
          <a:xfrm>
            <a:off x="3877339" y="4849942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1F6853-0B42-4C0F-A47F-62656CD4D205}"/>
              </a:ext>
            </a:extLst>
          </p:cNvPr>
          <p:cNvCxnSpPr>
            <a:cxnSpLocks/>
          </p:cNvCxnSpPr>
          <p:nvPr/>
        </p:nvCxnSpPr>
        <p:spPr>
          <a:xfrm flipV="1">
            <a:off x="5106450" y="2791773"/>
            <a:ext cx="484708" cy="26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262072-DC04-4236-B8C1-51DB1A7CC77A}"/>
              </a:ext>
            </a:extLst>
          </p:cNvPr>
          <p:cNvCxnSpPr>
            <a:cxnSpLocks/>
          </p:cNvCxnSpPr>
          <p:nvPr/>
        </p:nvCxnSpPr>
        <p:spPr>
          <a:xfrm flipH="1">
            <a:off x="3784583" y="3324446"/>
            <a:ext cx="92756" cy="59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6233A2C-BEDF-4E1E-B6F9-D8561CCA9AFD}"/>
              </a:ext>
            </a:extLst>
          </p:cNvPr>
          <p:cNvSpPr/>
          <p:nvPr/>
        </p:nvSpPr>
        <p:spPr>
          <a:xfrm>
            <a:off x="4228446" y="1445422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EB6BF1-8664-47B7-948A-9AF7F2C719B5}"/>
              </a:ext>
            </a:extLst>
          </p:cNvPr>
          <p:cNvSpPr txBox="1"/>
          <p:nvPr/>
        </p:nvSpPr>
        <p:spPr>
          <a:xfrm>
            <a:off x="1750989" y="1555971"/>
            <a:ext cx="2277754" cy="333835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Strøm fra solceller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7F993E-5D71-4056-BFA1-9C340AEE16CC}"/>
              </a:ext>
            </a:extLst>
          </p:cNvPr>
          <p:cNvSpPr/>
          <p:nvPr/>
        </p:nvSpPr>
        <p:spPr>
          <a:xfrm>
            <a:off x="6897461" y="1502052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C6A2F-C4E8-4D2F-909C-D101C705FA47}"/>
              </a:ext>
            </a:extLst>
          </p:cNvPr>
          <p:cNvSpPr txBox="1"/>
          <p:nvPr/>
        </p:nvSpPr>
        <p:spPr>
          <a:xfrm>
            <a:off x="8014345" y="2007775"/>
            <a:ext cx="2727145" cy="298536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Varmtvandsproduktion</a:t>
            </a:r>
          </a:p>
        </p:txBody>
      </p:sp>
    </p:spTree>
    <p:extLst>
      <p:ext uri="{BB962C8B-B14F-4D97-AF65-F5344CB8AC3E}">
        <p14:creationId xmlns:p14="http://schemas.microsoft.com/office/powerpoint/2010/main" val="260958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rölunda Torg sommer">
            <a:hlinkClick r:id="" action="ppaction://media"/>
            <a:extLst>
              <a:ext uri="{FF2B5EF4-FFF2-40B4-BE49-F238E27FC236}">
                <a16:creationId xmlns:a16="http://schemas.microsoft.com/office/drawing/2014/main" id="{079DA900-1E7A-4F4C-B15F-6842B38B6B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581" y="1282116"/>
            <a:ext cx="9290143" cy="52257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84F868-35FC-4175-B10C-B0853B31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Produktion af køling og varme om sommeren</a:t>
            </a:r>
            <a:endParaRPr lang="en-DK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5371A1-4B31-48ED-B125-796B5F05416D}"/>
              </a:ext>
            </a:extLst>
          </p:cNvPr>
          <p:cNvSpPr/>
          <p:nvPr/>
        </p:nvSpPr>
        <p:spPr>
          <a:xfrm>
            <a:off x="3645771" y="3756410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7277E-76C6-4871-BD21-53244BAF9644}"/>
              </a:ext>
            </a:extLst>
          </p:cNvPr>
          <p:cNvSpPr txBox="1"/>
          <p:nvPr/>
        </p:nvSpPr>
        <p:spPr>
          <a:xfrm>
            <a:off x="977817" y="2842910"/>
            <a:ext cx="4023505" cy="386671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Overskudsvarme fra </a:t>
            </a:r>
            <a:r>
              <a:rPr lang="da-DK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supermakeder</a:t>
            </a:r>
            <a:endParaRPr lang="en-DK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812D5-8C1E-44AA-9F57-F3C0514AFD7A}"/>
              </a:ext>
            </a:extLst>
          </p:cNvPr>
          <p:cNvSpPr txBox="1"/>
          <p:nvPr/>
        </p:nvSpPr>
        <p:spPr>
          <a:xfrm>
            <a:off x="9158524" y="3782569"/>
            <a:ext cx="2328307" cy="39918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Varmeproduktion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F49F5-5F33-4E08-99CA-788914F39095}"/>
              </a:ext>
            </a:extLst>
          </p:cNvPr>
          <p:cNvSpPr txBox="1"/>
          <p:nvPr/>
        </p:nvSpPr>
        <p:spPr>
          <a:xfrm>
            <a:off x="3777495" y="5851524"/>
            <a:ext cx="1829408" cy="399180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Energilager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C5A550-D195-4F7A-8C11-02E46458BE3E}"/>
              </a:ext>
            </a:extLst>
          </p:cNvPr>
          <p:cNvSpPr/>
          <p:nvPr/>
        </p:nvSpPr>
        <p:spPr>
          <a:xfrm>
            <a:off x="9005181" y="4286729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2FD7C2-52F2-4887-840C-F553131EE4BE}"/>
              </a:ext>
            </a:extLst>
          </p:cNvPr>
          <p:cNvSpPr/>
          <p:nvPr/>
        </p:nvSpPr>
        <p:spPr>
          <a:xfrm>
            <a:off x="4498517" y="4550735"/>
            <a:ext cx="1005610" cy="1200863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8D91AF-DCAB-4A15-9114-2832C40DBC1D}"/>
              </a:ext>
            </a:extLst>
          </p:cNvPr>
          <p:cNvCxnSpPr>
            <a:cxnSpLocks/>
          </p:cNvCxnSpPr>
          <p:nvPr/>
        </p:nvCxnSpPr>
        <p:spPr>
          <a:xfrm>
            <a:off x="3870251" y="3296093"/>
            <a:ext cx="0" cy="503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07C81E9-01DE-4CA2-B9A8-50B06D9EDB9B}"/>
              </a:ext>
            </a:extLst>
          </p:cNvPr>
          <p:cNvSpPr/>
          <p:nvPr/>
        </p:nvSpPr>
        <p:spPr>
          <a:xfrm>
            <a:off x="4831662" y="1399318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8468C-B9A9-4318-ACD3-409AC5C4BCA7}"/>
              </a:ext>
            </a:extLst>
          </p:cNvPr>
          <p:cNvSpPr txBox="1"/>
          <p:nvPr/>
        </p:nvSpPr>
        <p:spPr>
          <a:xfrm>
            <a:off x="2506894" y="1473699"/>
            <a:ext cx="2277754" cy="333835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Strøm fra solceller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C8C4B5-8EA0-4FF0-8595-01F37863725A}"/>
              </a:ext>
            </a:extLst>
          </p:cNvPr>
          <p:cNvSpPr/>
          <p:nvPr/>
        </p:nvSpPr>
        <p:spPr>
          <a:xfrm>
            <a:off x="7392578" y="1596692"/>
            <a:ext cx="1005610" cy="99948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18E917-2E73-4645-A4FE-3CE175D18FAC}"/>
              </a:ext>
            </a:extLst>
          </p:cNvPr>
          <p:cNvSpPr txBox="1"/>
          <p:nvPr/>
        </p:nvSpPr>
        <p:spPr>
          <a:xfrm>
            <a:off x="8295274" y="2170912"/>
            <a:ext cx="2727145" cy="298536"/>
          </a:xfrm>
          <a:prstGeom prst="rect">
            <a:avLst/>
          </a:prstGeom>
          <a:solidFill>
            <a:srgbClr val="353535">
              <a:alpha val="69804"/>
            </a:srgbClr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da-DK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Varmtvandsproduktion</a:t>
            </a:r>
          </a:p>
        </p:txBody>
      </p:sp>
    </p:spTree>
    <p:extLst>
      <p:ext uri="{BB962C8B-B14F-4D97-AF65-F5344CB8AC3E}">
        <p14:creationId xmlns:p14="http://schemas.microsoft.com/office/powerpoint/2010/main" val="14058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EB6A56-014D-497F-833B-82DF0EB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550FD-37D3-4741-A1FF-345D9F49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D5CCCC-0AF7-4185-9DD0-D0E133C46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r="1893" b="16605"/>
          <a:stretch/>
        </p:blipFill>
        <p:spPr bwMode="auto">
          <a:xfrm>
            <a:off x="0" y="-1"/>
            <a:ext cx="12192000" cy="68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B29ED9-9050-469E-B09D-B5ADD6EA39AB}"/>
              </a:ext>
            </a:extLst>
          </p:cNvPr>
          <p:cNvSpPr/>
          <p:nvPr/>
        </p:nvSpPr>
        <p:spPr>
          <a:xfrm>
            <a:off x="90000" y="4871446"/>
            <a:ext cx="5945040" cy="2062103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1.2 MW varmepumpe i kombination med 28 km jordvarmeboringer - BTES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Overskudsvarme fra køling anvendes til opvarmning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Hospitalet genbruger +90% af overskudsvarmen fra kølebehovet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Titillium Web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30 </a:t>
            </a:r>
            <a:r>
              <a:rPr lang="da-DK" sz="1600" dirty="0" err="1">
                <a:solidFill>
                  <a:schemeClr val="bg1"/>
                </a:solidFill>
                <a:latin typeface="Titillium Web Light" pitchFamily="2" charset="77"/>
              </a:rPr>
              <a:t>mill</a:t>
            </a: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. </a:t>
            </a:r>
            <a:r>
              <a:rPr lang="da-DK" sz="1600" dirty="0" err="1">
                <a:solidFill>
                  <a:schemeClr val="bg1"/>
                </a:solidFill>
                <a:latin typeface="Titillium Web Light" pitchFamily="2" charset="77"/>
              </a:rPr>
              <a:t>dkkr</a:t>
            </a:r>
            <a:r>
              <a:rPr lang="da-DK" sz="1600" dirty="0">
                <a:solidFill>
                  <a:schemeClr val="bg1"/>
                </a:solidFill>
                <a:latin typeface="Titillium Web Light" pitchFamily="2" charset="77"/>
              </a:rPr>
              <a:t> investeret – tilbagebetalingstid på 9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Titillium Web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32CA7-CDD4-4D46-95A0-13BC9D93A7B1}"/>
              </a:ext>
            </a:extLst>
          </p:cNvPr>
          <p:cNvSpPr/>
          <p:nvPr/>
        </p:nvSpPr>
        <p:spPr>
          <a:xfrm>
            <a:off x="90000" y="4288939"/>
            <a:ext cx="3773149" cy="40011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tillium Web SemiBold" pitchFamily="2" charset="77"/>
              </a:rPr>
              <a:t>Universitetshospital</a:t>
            </a:r>
            <a:r>
              <a:rPr lang="en-US" sz="2000" b="1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tillium Web SemiBold" pitchFamily="2" charset="77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tillium Web SemiBold" pitchFamily="2" charset="77"/>
              </a:rPr>
              <a:t>Nordsverige</a:t>
            </a:r>
            <a:endParaRPr lang="en-US" sz="2000" b="1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912D08-90A3-4A4D-9542-B7F0183E06A4}"/>
              </a:ext>
            </a:extLst>
          </p:cNvPr>
          <p:cNvCxnSpPr>
            <a:cxnSpLocks/>
          </p:cNvCxnSpPr>
          <p:nvPr/>
        </p:nvCxnSpPr>
        <p:spPr>
          <a:xfrm>
            <a:off x="0" y="4740709"/>
            <a:ext cx="7920000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2275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629F67-964F-44E9-9E4B-E36A17F6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Norrlands</a:t>
            </a:r>
            <a:r>
              <a:rPr lang="da-DK" dirty="0"/>
              <a:t> </a:t>
            </a:r>
            <a:r>
              <a:rPr lang="da-DK" dirty="0" err="1"/>
              <a:t>universitetssjukhus</a:t>
            </a:r>
            <a:endParaRPr lang="en-DK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C8110B8-9E7A-4548-8A84-25D3CA1F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56" y="1565363"/>
            <a:ext cx="5050486" cy="4612282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A58AE7F-0538-4B55-99A3-DA2E22C1C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882" y="4396263"/>
            <a:ext cx="7245770" cy="435133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sv-SE" sz="1600" b="1" dirty="0"/>
              <a:t>Lager:</a:t>
            </a:r>
          </a:p>
          <a:p>
            <a:pPr>
              <a:buFont typeface="Arial"/>
              <a:buChar char="•"/>
            </a:pPr>
            <a:endParaRPr lang="sv-SE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2AF04C3D-AB23-4B3B-B79E-63DA581EF734}"/>
              </a:ext>
            </a:extLst>
          </p:cNvPr>
          <p:cNvSpPr/>
          <p:nvPr/>
        </p:nvSpPr>
        <p:spPr>
          <a:xfrm>
            <a:off x="8615680" y="4963160"/>
            <a:ext cx="1412240" cy="1127760"/>
          </a:xfrm>
          <a:prstGeom prst="cube">
            <a:avLst>
              <a:gd name="adj" fmla="val 18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FABB266F-8A4C-465E-81D8-901FA26D8497}"/>
              </a:ext>
            </a:extLst>
          </p:cNvPr>
          <p:cNvSpPr txBox="1">
            <a:spLocks/>
          </p:cNvSpPr>
          <p:nvPr/>
        </p:nvSpPr>
        <p:spPr>
          <a:xfrm>
            <a:off x="9103360" y="4736107"/>
            <a:ext cx="629920" cy="359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sv-SE" dirty="0"/>
              <a:t>200 m</a:t>
            </a:r>
          </a:p>
          <a:p>
            <a:pPr>
              <a:buFont typeface="Arial"/>
              <a:buChar char="•"/>
            </a:pP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D0EF1000-FE01-4F70-8DF9-D3809A451CF3}"/>
              </a:ext>
            </a:extLst>
          </p:cNvPr>
          <p:cNvSpPr txBox="1">
            <a:spLocks/>
          </p:cNvSpPr>
          <p:nvPr/>
        </p:nvSpPr>
        <p:spPr>
          <a:xfrm rot="18502102">
            <a:off x="8379010" y="4836160"/>
            <a:ext cx="629920" cy="359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sv-SE" dirty="0"/>
              <a:t>70 m</a:t>
            </a:r>
          </a:p>
          <a:p>
            <a:pPr>
              <a:buFont typeface="Arial"/>
              <a:buChar char="•"/>
            </a:pPr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AF95A26D-38E6-4F51-A6D7-F81DFE4841BE}"/>
              </a:ext>
            </a:extLst>
          </p:cNvPr>
          <p:cNvSpPr txBox="1">
            <a:spLocks/>
          </p:cNvSpPr>
          <p:nvPr/>
        </p:nvSpPr>
        <p:spPr>
          <a:xfrm rot="16200000">
            <a:off x="8273322" y="5421613"/>
            <a:ext cx="629920" cy="359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sv-SE" dirty="0"/>
              <a:t>220 m</a:t>
            </a:r>
          </a:p>
          <a:p>
            <a:pPr>
              <a:buFont typeface="Arial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8696561"/>
      </p:ext>
    </p:extLst>
  </p:cSld>
  <p:clrMapOvr>
    <a:masterClrMapping/>
  </p:clrMapOvr>
</p:sld>
</file>

<file path=ppt/theme/theme1.xml><?xml version="1.0" encoding="utf-8"?>
<a:theme xmlns:a="http://schemas.openxmlformats.org/drawingml/2006/main" name="Get Started with 3D">
  <a:themeElements>
    <a:clrScheme name="Custom 9">
      <a:dk1>
        <a:sysClr val="windowText" lastClr="000000"/>
      </a:dk1>
      <a:lt1>
        <a:sysClr val="window" lastClr="FFFFFF"/>
      </a:lt1>
      <a:dk2>
        <a:srgbClr val="323232"/>
      </a:dk2>
      <a:lt2>
        <a:srgbClr val="D2D2D2"/>
      </a:lt2>
      <a:accent1>
        <a:srgbClr val="C0D105"/>
      </a:accent1>
      <a:accent2>
        <a:srgbClr val="FF000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ing Your Presentations" id="{59065FFD-95A5-4387-9888-595CD54FE3CE}" vid="{8A46A32C-1227-47D7-A4C8-360887988CE4}"/>
    </a:ext>
  </a:extLst>
</a:theme>
</file>

<file path=ppt/theme/theme2.xml><?xml version="1.0" encoding="utf-8"?>
<a:theme xmlns:a="http://schemas.openxmlformats.org/drawingml/2006/main" name="PPT-Tema-EM">
  <a:themeElements>
    <a:clrScheme name="Anpassad 14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62C9EE"/>
      </a:accent1>
      <a:accent2>
        <a:srgbClr val="FFC45E"/>
      </a:accent2>
      <a:accent3>
        <a:srgbClr val="0075BB"/>
      </a:accent3>
      <a:accent4>
        <a:srgbClr val="D2CF94"/>
      </a:accent4>
      <a:accent5>
        <a:srgbClr val="CAE3CE"/>
      </a:accent5>
      <a:accent6>
        <a:srgbClr val="10728C"/>
      </a:accent6>
      <a:hlink>
        <a:srgbClr val="FFD106"/>
      </a:hlink>
      <a:folHlink>
        <a:srgbClr val="FFD106"/>
      </a:folHlink>
    </a:clrScheme>
    <a:fontScheme name="Egma">
      <a:majorFont>
        <a:latin typeface="Titillium WebSemiBold"/>
        <a:ea typeface=""/>
        <a:cs typeface=""/>
      </a:majorFont>
      <a:minorFont>
        <a:latin typeface="Titillium Web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a-EM" id="{9980A8A2-9A44-4AED-A04C-078BCCD85A3D}" vid="{F56A68DD-06AD-4FC0-A709-141DBE738F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90FC90BB7BFB44BE44FFD3800E4C30" ma:contentTypeVersion="3" ma:contentTypeDescription="Opret et nyt dokument." ma:contentTypeScope="" ma:versionID="fb0657d76e80c65cdc2a34023efe0d9c">
  <xsd:schema xmlns:xsd="http://www.w3.org/2001/XMLSchema" xmlns:xs="http://www.w3.org/2001/XMLSchema" xmlns:p="http://schemas.microsoft.com/office/2006/metadata/properties" xmlns:ns2="13886c1b-f4a5-4a74-b945-e97f5516d92d" targetNamespace="http://schemas.microsoft.com/office/2006/metadata/properties" ma:root="true" ma:fieldsID="62e259dcfce4b47a67e9893f6e06be9d" ns2:_="">
    <xsd:import namespace="13886c1b-f4a5-4a74-b945-e97f5516d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86c1b-f4a5-4a74-b945-e97f5516d9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DCB63B-62E1-4C3E-9DDE-CEF9E6C592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AF7B5-4592-4389-9695-86AE42F487B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29DFF61-0A66-42CD-B2EC-510CCDB2268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6598</TotalTime>
  <Words>818</Words>
  <Application>Microsoft Office PowerPoint</Application>
  <PresentationFormat>Widescreen</PresentationFormat>
  <Paragraphs>177</Paragraphs>
  <Slides>17</Slides>
  <Notes>12</Notes>
  <HiddenSlides>0</HiddenSlides>
  <MMClips>2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Integrerede OLE-servere</vt:lpstr>
      </vt:variant>
      <vt:variant>
        <vt:i4>0</vt:i4>
      </vt:variant>
      <vt:variant>
        <vt:lpstr>Slidetitler</vt:lpstr>
      </vt:variant>
      <vt:variant>
        <vt:i4>17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Space Mono</vt:lpstr>
      <vt:lpstr>Titillium Web</vt:lpstr>
      <vt:lpstr>Titillium Web Light</vt:lpstr>
      <vt:lpstr>Titillium Web SemiBold</vt:lpstr>
      <vt:lpstr>Titillium WebSemiBold</vt:lpstr>
      <vt:lpstr>Get Started with 3D</vt:lpstr>
      <vt:lpstr>PPT-Tema-EM</vt:lpstr>
      <vt:lpstr>PowerPoint-præsentation</vt:lpstr>
      <vt:lpstr>EnergyMachines Group</vt:lpstr>
      <vt:lpstr>Fremtidens energisystemer</vt:lpstr>
      <vt:lpstr>Energilagring i jorden</vt:lpstr>
      <vt:lpstr>PowerPoint-præsentation</vt:lpstr>
      <vt:lpstr>Produktion af varme om vinteren</vt:lpstr>
      <vt:lpstr>Produktion af køling og varme om sommeren</vt:lpstr>
      <vt:lpstr>PowerPoint-præsentation</vt:lpstr>
      <vt:lpstr>Norrlands universitetssjukhus</vt:lpstr>
      <vt:lpstr>Norrlands universitetssjukhus</vt:lpstr>
      <vt:lpstr>Driftbillede fra en kold vinterdag</vt:lpstr>
      <vt:lpstr>Design af integrerede energisystemer</vt:lpstr>
      <vt:lpstr>Simuleringsbaserede Forundersøgelser</vt:lpstr>
      <vt:lpstr>Indsamling af viden og opstilling af behov</vt:lpstr>
      <vt:lpstr>Valg af varmepumpe og dimensionering af lager</vt:lpstr>
      <vt:lpstr>Synergier med vedvarende energi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Jalte Windum</dc:creator>
  <cp:lastModifiedBy>Dorte Nørregaard Larsen</cp:lastModifiedBy>
  <cp:revision>22</cp:revision>
  <dcterms:created xsi:type="dcterms:W3CDTF">2020-08-11T07:59:41Z</dcterms:created>
  <dcterms:modified xsi:type="dcterms:W3CDTF">2021-03-05T06:12:12Z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0x010100EF90FC90BB7BFB44BE44FFD3800E4C30</vt:lpwstr>
  </property>
</Properties>
</file>