
<file path=[Content_Types].xml><?xml version="1.0" encoding="utf-8"?>
<Types xmlns="http://schemas.openxmlformats.org/package/2006/content-types">
  <Default Extension="bin" ContentType="image/x-emf"/>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6.xml" ContentType="application/vnd.openxmlformats-officedocument.customXmlProperties+xml"/>
  <Override PartName="/customXml/itemProps5.xml" ContentType="application/vnd.openxmlformats-officedocument.customXmlProperties+xml"/>
  <Override PartName="/customXml/itemProps7.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29"/>
  </p:notesMasterIdLst>
  <p:sldIdLst>
    <p:sldId id="257" r:id="rId6"/>
    <p:sldId id="505" r:id="rId7"/>
    <p:sldId id="280" r:id="rId8"/>
    <p:sldId id="286" r:id="rId9"/>
    <p:sldId id="283" r:id="rId10"/>
    <p:sldId id="287" r:id="rId11"/>
    <p:sldId id="276" r:id="rId12"/>
    <p:sldId id="504" r:id="rId13"/>
    <p:sldId id="264" r:id="rId14"/>
    <p:sldId id="279" r:id="rId15"/>
    <p:sldId id="289" r:id="rId16"/>
    <p:sldId id="290" r:id="rId17"/>
    <p:sldId id="291" r:id="rId18"/>
    <p:sldId id="292" r:id="rId19"/>
    <p:sldId id="294" r:id="rId20"/>
    <p:sldId id="293" r:id="rId21"/>
    <p:sldId id="296" r:id="rId22"/>
    <p:sldId id="297" r:id="rId23"/>
    <p:sldId id="298" r:id="rId24"/>
    <p:sldId id="299" r:id="rId25"/>
    <p:sldId id="300" r:id="rId26"/>
    <p:sldId id="301"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autoAdjust="0"/>
    <p:restoredTop sz="94662" autoAdjust="0"/>
  </p:normalViewPr>
  <p:slideViewPr>
    <p:cSldViewPr snapToGrid="0" showGuides="1">
      <p:cViewPr varScale="1">
        <p:scale>
          <a:sx n="158" d="100"/>
          <a:sy n="158" d="100"/>
        </p:scale>
        <p:origin x="240" y="4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ustomXml" Target="../customXml/item5.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ustomXml" Target="../customXml/item7.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openxmlformats.org/officeDocument/2006/relationships/customXml" Target="../customXml/item6.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24/02/2021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en-GB" dirty="0"/>
              <a:t>Klik for at tilføje overskrift</a:t>
            </a:r>
            <a:endParaRPr lang="en-GB"/>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24/02/2021</a:t>
            </a:fld>
            <a:endParaRPr lang="en-GB"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Tree>
    <p:extLst>
      <p:ext uri="{BB962C8B-B14F-4D97-AF65-F5344CB8AC3E}">
        <p14:creationId xmlns:p14="http://schemas.microsoft.com/office/powerpoint/2010/main" val="406752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en-GB" dirty="0"/>
              <a:t>Vælg pladsholderen og indsæt billede via Templafy/Skyfish eller ikon eller logo via Templafy/Billeder</a:t>
            </a:r>
            <a:endParaRPr lang="en-GB"/>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en-GB" dirty="0"/>
              <a:t>Klik for at tilføje overskrift, maksimalt 3 linjer</a:t>
            </a:r>
            <a:endParaRPr lang="en-GB"/>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en-GB" dirty="0"/>
              <a:t>Klik for at tilføje tekst</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2307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en-GB" dirty="0"/>
              <a:t>Overskrift i </a:t>
            </a:r>
            <a:r>
              <a:rPr lang="en-GB" dirty="0" err="1"/>
              <a:t>maks</a:t>
            </a:r>
            <a:r>
              <a:rPr lang="en-GB" dirty="0"/>
              <a:t> 2 linjer</a:t>
            </a:r>
            <a:endParaRPr lang="en-GB"/>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en-GB" dirty="0"/>
              <a:t>Klik for at tilføje tekst</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en-GB" dirty="0"/>
              <a:t>Klik for at indsætte tekst (f.eks. job titel)</a:t>
            </a:r>
            <a:endParaRPr lang="en-GB"/>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en-GB" dirty="0"/>
              <a:t>Vælg pladsholderen og indsæt billede via Templafy/Skyfish eller ikon eller logo via Templafy/Billeder</a:t>
            </a:r>
            <a:endParaRPr lang="en-GB"/>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en-GB" smtClean="0"/>
              <a:pPr/>
              <a:t>24/02/2021</a:t>
            </a:fld>
            <a:endParaRPr lang="en-GB"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en-GB" smtClean="0"/>
              <a:pPr/>
              <a:t>‹nr.›</a:t>
            </a:fld>
            <a:endParaRPr lang="en-GB" dirty="0"/>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346" y="6294893"/>
            <a:ext cx="784800" cy="211840"/>
          </a:xfrm>
          <a:prstGeom prst="rect">
            <a:avLst/>
          </a:prstGeom>
        </p:spPr>
      </p:pic>
    </p:spTree>
    <p:extLst>
      <p:ext uri="{BB962C8B-B14F-4D97-AF65-F5344CB8AC3E}">
        <p14:creationId xmlns:p14="http://schemas.microsoft.com/office/powerpoint/2010/main" val="21722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en-GB" dirty="0"/>
              <a:t>Klik for at tilføje overskrift</a:t>
            </a:r>
            <a:endParaRPr lang="en-GB"/>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en-GB" dirty="0"/>
              <a:t>Vælg pladsholderen og indsæt billede via Templafy/Skyfish eller ikon eller logo via Templafy/Billeder</a:t>
            </a:r>
            <a:endParaRPr lang="en-GB"/>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24/02/2021</a:t>
            </a:fld>
            <a:endParaRPr lang="en-GB"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91830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en-GB" dirty="0"/>
              <a:t>Indsæt logo: Vælg pladsholderen, indsæt logo via Templafy/Billeder</a:t>
            </a:r>
            <a:endParaRPr lang="en-GB"/>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en-GB"/>
              <a:t>Klik for at tilføje overskrift</a:t>
            </a:r>
          </a:p>
          <a:p>
            <a:pPr lvl="1"/>
            <a:r>
              <a:rPr lang="en-GB"/>
              <a:t>Second level</a:t>
            </a:r>
          </a:p>
          <a:p>
            <a:pPr lvl="2"/>
            <a:endParaRPr lang="en-GB"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en-GB" dirty="0"/>
              <a:t>Indsæt logo: Vælg pladsholderen, indsæt logo via Templafy/Billeder</a:t>
            </a:r>
            <a:endParaRPr lang="en-GB"/>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en-GB" dirty="0"/>
              <a:t>Klik for at </a:t>
            </a:r>
            <a:r>
              <a:rPr lang="en-GB"/>
              <a:t>tilføje overskrift</a:t>
            </a:r>
          </a:p>
          <a:p>
            <a:pPr lvl="1"/>
            <a:r>
              <a:rPr lang="en-GB"/>
              <a:t>Second level</a:t>
            </a:r>
            <a:endParaRPr lang="en-GB"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en-GB" dirty="0"/>
              <a:t>Indsæt logo: Vælg pladsholderen, indsæt logo via Templafy/Billeder</a:t>
            </a:r>
            <a:endParaRPr lang="en-GB"/>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en-GB" dirty="0"/>
              <a:t>Klik for at </a:t>
            </a:r>
            <a:r>
              <a:rPr lang="en-GB"/>
              <a:t>tilføje overskrift</a:t>
            </a:r>
          </a:p>
          <a:p>
            <a:pPr lvl="1"/>
            <a:r>
              <a:rPr lang="en-GB"/>
              <a:t>Second level</a:t>
            </a:r>
          </a:p>
          <a:p>
            <a:pPr lvl="2"/>
            <a:endParaRPr lang="en-GB"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en-GB" dirty="0"/>
              <a:t>Indsæt logo: Vælg pladsholderen, indsæt logo via Templafy/Billeder</a:t>
            </a:r>
            <a:endParaRPr lang="en-GB"/>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en-GB" dirty="0"/>
              <a:t>Klik for at </a:t>
            </a:r>
            <a:r>
              <a:rPr lang="en-GB"/>
              <a:t>tilføje overskrift</a:t>
            </a:r>
          </a:p>
          <a:p>
            <a:pPr lvl="1"/>
            <a:r>
              <a:rPr lang="en-GB"/>
              <a:t>Second level</a:t>
            </a:r>
            <a:endParaRPr lang="en-GB"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en-GB" smtClean="0"/>
              <a:pPr/>
              <a:t>24/02/2021</a:t>
            </a:fld>
            <a:endParaRPr lang="en-GB"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58292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en-GB" dirty="0"/>
              <a:t>Klik for at tilføje overskrift</a:t>
            </a:r>
            <a:endParaRPr lang="en-GB"/>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en-GB" smtClean="0"/>
              <a:pPr/>
              <a:t>24/02/2021</a:t>
            </a:fld>
            <a:endParaRPr lang="en-GB"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1198522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Overskrift og indhold 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6" y="999173"/>
            <a:ext cx="10952579" cy="701040"/>
          </a:xfrm>
        </p:spPr>
        <p:txBody>
          <a:bodyPr anchor="t" anchorCtr="0"/>
          <a:lstStyle>
            <a:lvl1pPr algn="l">
              <a:lnSpc>
                <a:spcPct val="100000"/>
              </a:lnSpc>
              <a:defRPr sz="3600">
                <a:solidFill>
                  <a:schemeClr val="tx1"/>
                </a:solidFill>
              </a:defRPr>
            </a:lvl1pPr>
          </a:lstStyle>
          <a:p>
            <a:r>
              <a:rPr lang="en-GB" dirty="0"/>
              <a:t>Klik for at tilføje overskrift</a:t>
            </a:r>
            <a:endParaRPr lang="en-GB"/>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414696" y="1989138"/>
            <a:ext cx="10952580" cy="3852862"/>
          </a:xfrm>
        </p:spPr>
        <p:txBody>
          <a:bodyPr/>
          <a:lstStyle>
            <a:lvl1pPr>
              <a:defRPr sz="2000"/>
            </a:lvl1pPr>
            <a:lvl2pPr>
              <a:defRPr sz="1800"/>
            </a:lvl2pPr>
            <a:lvl3pPr>
              <a:defRPr sz="1600"/>
            </a:lvl3pPr>
            <a:lvl4pPr>
              <a:defRPr sz="2000"/>
            </a:lvl4pPr>
            <a:lvl5pPr>
              <a:defRPr sz="2000"/>
            </a:lvl5pPr>
          </a:lstStyle>
          <a:p>
            <a:pPr lvl="0"/>
            <a:r>
              <a:rPr lang="en-GB" dirty="0"/>
              <a:t>Klik for at tilføje tekst, klik ikon for at tilføje graf/tabel</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24/02/2021</a:t>
            </a:fld>
            <a:endParaRPr lang="en-GB"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en-GB"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1381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en-GB" dirty="0"/>
              <a:t>Klik for at tilføje overskrift</a:t>
            </a:r>
            <a:endParaRPr lang="en-GB"/>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24/02/2021</a:t>
            </a:fld>
            <a:endParaRPr lang="en-GB"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Tree>
    <p:extLst>
      <p:ext uri="{BB962C8B-B14F-4D97-AF65-F5344CB8AC3E}">
        <p14:creationId xmlns:p14="http://schemas.microsoft.com/office/powerpoint/2010/main" val="319033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en-GB" dirty="0"/>
              <a:t>Vælg pladsholderen og indsæt billede via Templafy/Skyfish eller ikon eller logo via Templafy/Billeder</a:t>
            </a:r>
            <a:endParaRPr lang="en-GB"/>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en-GB" dirty="0"/>
              <a:t>Klik for at tilføje overskrift</a:t>
            </a:r>
            <a:endParaRPr lang="en-GB"/>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3540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en-GB" dirty="0"/>
              <a:t>Klik for at tilføje overskrift</a:t>
            </a:r>
            <a:endParaRPr lang="en-GB"/>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en-GB" dirty="0"/>
              <a:t>Vælg pladsholderen og indsæt billede via Templafy/Skyfish eller ikon eller logo via Templafy/Billeder</a:t>
            </a:r>
            <a:endParaRPr lang="en-GB"/>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24/02/2021</a:t>
            </a:fld>
            <a:endParaRPr lang="en-GB"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155003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en-GB" dirty="0"/>
              <a:t>Klik for at tilføje overskrift</a:t>
            </a:r>
            <a:endParaRPr lang="en-GB"/>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en-GB" dirty="0"/>
              <a:t>Klik for at tilføje tekst, klik ikon for at tilføje graf/tabel</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24/02/2021</a:t>
            </a:fld>
            <a:endParaRPr lang="en-GB"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2096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en-GB" dirty="0"/>
              <a:t>Klik for at tilføje overskrift</a:t>
            </a:r>
            <a:endParaRPr lang="en-GB"/>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en-GB" dirty="0"/>
              <a:t>Klik for at tilføje tekst, klik ikon for at tilføje graf/tabel</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en-GB" smtClean="0"/>
              <a:pPr/>
              <a:t>24/02/2021</a:t>
            </a:fld>
            <a:endParaRPr lang="en-GB"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en-GB" smtClean="0"/>
              <a:pPr/>
              <a:t>‹nr.›</a:t>
            </a:fld>
            <a:endParaRPr lang="en-GB"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161771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en-GB" dirty="0"/>
              <a:t>Klik for at tilføje overskrift</a:t>
            </a:r>
            <a:endParaRPr lang="en-GB"/>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en-GB" dirty="0"/>
              <a:t>Klik for at tilføje tekst, klik ikon for at tilføje graf/tabel</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en-GB" smtClean="0"/>
              <a:pPr/>
              <a:t>24/02/2021</a:t>
            </a:fld>
            <a:endParaRPr lang="en-GB"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en-GB" smtClean="0"/>
              <a:pPr/>
              <a:t>‹nr.›</a:t>
            </a:fld>
            <a:endParaRPr lang="en-GB"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661292278"/>
      </p:ext>
    </p:extLst>
  </p:cSld>
  <p:clrMapOvr>
    <a:masterClrMapping/>
  </p:clrMapOvr>
  <p:extLst>
    <p:ext uri="{DCECCB84-F9BA-43D5-87BE-67443E8EF086}">
      <p15:sldGuideLst xmlns:p15="http://schemas.microsoft.com/office/powerpoint/2012/main">
        <p15:guide id="1" orient="horz" pos="6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en-GB" dirty="0"/>
              <a:t>Klik for at tilføje overskrift</a:t>
            </a:r>
            <a:endParaRPr lang="en-GB"/>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en-GB" dirty="0"/>
              <a:t>Klik for at tilføje tekst</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en-GB" dirty="0"/>
              <a:t>Klik for at tilføje tekst, klik ikon for at tilføje graf/tabel</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en-GB" smtClean="0"/>
              <a:pPr/>
              <a:t>24/02/2021</a:t>
            </a:fld>
            <a:endParaRPr lang="en-GB"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en-GB" smtClean="0"/>
              <a:pPr/>
              <a:t>‹nr.›</a:t>
            </a:fld>
            <a:endParaRPr lang="en-GB" dirty="0"/>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7654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en-GB" noProof="0" dirty="0"/>
              <a:t>Klik for at tilføje underoverskrift</a:t>
            </a:r>
            <a:endParaRPr lang="en-GB"/>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en-GB" noProof="0" dirty="0"/>
              <a:t>Klik for at tilføje tekst</a:t>
            </a:r>
            <a:endParaRPr lang="en-GB"/>
          </a:p>
          <a:p>
            <a:pPr lvl="1"/>
            <a:r>
              <a:rPr lang="en-GB" noProof="0" dirty="0"/>
              <a:t>Second </a:t>
            </a:r>
            <a:r>
              <a:rPr lang="en-GB" noProof="0" dirty="0" err="1"/>
              <a:t>level</a:t>
            </a:r>
            <a:endParaRPr lang="en-GB" noProof="0" dirty="0"/>
          </a:p>
          <a:p>
            <a:pPr lvl="2"/>
            <a:r>
              <a:rPr lang="en-GB" noProof="0" dirty="0"/>
              <a:t>Third </a:t>
            </a:r>
            <a:r>
              <a:rPr lang="en-GB" noProof="0" dirty="0" err="1"/>
              <a:t>level</a:t>
            </a:r>
            <a:endParaRPr lang="en-GB" noProof="0" dirty="0"/>
          </a:p>
          <a:p>
            <a:pPr lvl="3"/>
            <a:r>
              <a:rPr lang="en-GB" noProof="0" dirty="0" err="1"/>
              <a:t>Fourth</a:t>
            </a:r>
            <a:r>
              <a:rPr lang="en-GB" noProof="0" dirty="0"/>
              <a:t> </a:t>
            </a:r>
            <a:r>
              <a:rPr lang="en-GB" noProof="0" dirty="0" err="1"/>
              <a:t>level</a:t>
            </a:r>
            <a:endParaRPr lang="en-GB" noProof="0" dirty="0"/>
          </a:p>
          <a:p>
            <a:pPr lvl="4"/>
            <a:r>
              <a:rPr lang="en-GB" noProof="0" dirty="0"/>
              <a:t>Fifth </a:t>
            </a:r>
            <a:r>
              <a:rPr lang="en-GB" noProof="0" dirty="0" err="1"/>
              <a:t>level</a:t>
            </a:r>
            <a:endParaRPr lang="en-GB"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Klik for at tilføje underoverskrift</a:t>
            </a:r>
            <a:endParaRPr lang="en-GB"/>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en-GB" noProof="0" dirty="0"/>
              <a:t>Klik for at tilføje tekst</a:t>
            </a:r>
            <a:endParaRPr lang="en-GB"/>
          </a:p>
          <a:p>
            <a:pPr lvl="1"/>
            <a:r>
              <a:rPr lang="en-GB" noProof="0" dirty="0"/>
              <a:t>Second </a:t>
            </a:r>
            <a:r>
              <a:rPr lang="en-GB" noProof="0" dirty="0" err="1"/>
              <a:t>level</a:t>
            </a:r>
            <a:endParaRPr lang="en-GB" noProof="0" dirty="0"/>
          </a:p>
          <a:p>
            <a:pPr lvl="2"/>
            <a:r>
              <a:rPr lang="en-GB" noProof="0" dirty="0"/>
              <a:t>Third </a:t>
            </a:r>
            <a:r>
              <a:rPr lang="en-GB" noProof="0" dirty="0" err="1"/>
              <a:t>level</a:t>
            </a:r>
            <a:endParaRPr lang="en-GB" noProof="0" dirty="0"/>
          </a:p>
          <a:p>
            <a:pPr lvl="3"/>
            <a:r>
              <a:rPr lang="en-GB" noProof="0" dirty="0" err="1"/>
              <a:t>Fourth</a:t>
            </a:r>
            <a:r>
              <a:rPr lang="en-GB" noProof="0" dirty="0"/>
              <a:t> </a:t>
            </a:r>
            <a:r>
              <a:rPr lang="en-GB" noProof="0" dirty="0" err="1"/>
              <a:t>level</a:t>
            </a:r>
            <a:endParaRPr lang="en-GB" noProof="0" dirty="0"/>
          </a:p>
          <a:p>
            <a:pPr lvl="4"/>
            <a:r>
              <a:rPr lang="en-GB" noProof="0" dirty="0"/>
              <a:t>Fifth </a:t>
            </a:r>
            <a:r>
              <a:rPr lang="en-GB" noProof="0" dirty="0" err="1"/>
              <a:t>level</a:t>
            </a:r>
            <a:endParaRPr lang="en-GB"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en-GB" noProof="0" dirty="0"/>
              <a:t>Klik for at tilføje underoverskrift</a:t>
            </a:r>
            <a:endParaRPr lang="en-GB"/>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en-GB" noProof="0" dirty="0"/>
              <a:t>Klik for at tilføje tekst</a:t>
            </a:r>
            <a:endParaRPr lang="en-GB"/>
          </a:p>
          <a:p>
            <a:pPr lvl="1"/>
            <a:r>
              <a:rPr lang="en-GB" noProof="0" dirty="0"/>
              <a:t>Second </a:t>
            </a:r>
            <a:r>
              <a:rPr lang="en-GB" noProof="0" dirty="0" err="1"/>
              <a:t>level</a:t>
            </a:r>
            <a:endParaRPr lang="en-GB" noProof="0" dirty="0"/>
          </a:p>
          <a:p>
            <a:pPr lvl="2"/>
            <a:r>
              <a:rPr lang="en-GB" noProof="0" dirty="0"/>
              <a:t>Third </a:t>
            </a:r>
            <a:r>
              <a:rPr lang="en-GB" noProof="0" dirty="0" err="1"/>
              <a:t>level</a:t>
            </a:r>
            <a:endParaRPr lang="en-GB" noProof="0" dirty="0"/>
          </a:p>
          <a:p>
            <a:pPr lvl="3"/>
            <a:r>
              <a:rPr lang="en-GB" noProof="0" dirty="0" err="1"/>
              <a:t>Fourth</a:t>
            </a:r>
            <a:r>
              <a:rPr lang="en-GB" noProof="0" dirty="0"/>
              <a:t> </a:t>
            </a:r>
            <a:r>
              <a:rPr lang="en-GB" noProof="0" dirty="0" err="1"/>
              <a:t>level</a:t>
            </a:r>
            <a:endParaRPr lang="en-GB" noProof="0" dirty="0"/>
          </a:p>
          <a:p>
            <a:pPr lvl="4"/>
            <a:r>
              <a:rPr lang="en-GB" noProof="0" dirty="0"/>
              <a:t>Fifth </a:t>
            </a:r>
            <a:r>
              <a:rPr lang="en-GB" noProof="0" dirty="0" err="1"/>
              <a:t>level</a:t>
            </a:r>
            <a:endParaRPr lang="en-GB"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en-GB" noProof="0" dirty="0"/>
              <a:t>Klik for at tilføje underoverskrift</a:t>
            </a:r>
            <a:endParaRPr lang="en-GB"/>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en-GB" noProof="0" dirty="0"/>
              <a:t>Klik for at tilføje tekst</a:t>
            </a:r>
            <a:endParaRPr lang="en-GB"/>
          </a:p>
          <a:p>
            <a:pPr lvl="1"/>
            <a:r>
              <a:rPr lang="en-GB" noProof="0" dirty="0"/>
              <a:t>Second </a:t>
            </a:r>
            <a:r>
              <a:rPr lang="en-GB" noProof="0" dirty="0" err="1"/>
              <a:t>level</a:t>
            </a:r>
            <a:endParaRPr lang="en-GB" noProof="0" dirty="0"/>
          </a:p>
          <a:p>
            <a:pPr lvl="2"/>
            <a:r>
              <a:rPr lang="en-GB" noProof="0" dirty="0"/>
              <a:t>Third </a:t>
            </a:r>
            <a:r>
              <a:rPr lang="en-GB" noProof="0" dirty="0" err="1"/>
              <a:t>level</a:t>
            </a:r>
            <a:endParaRPr lang="en-GB" noProof="0" dirty="0"/>
          </a:p>
          <a:p>
            <a:pPr lvl="3"/>
            <a:r>
              <a:rPr lang="en-GB" noProof="0" dirty="0" err="1"/>
              <a:t>Fourth</a:t>
            </a:r>
            <a:r>
              <a:rPr lang="en-GB" noProof="0" dirty="0"/>
              <a:t> </a:t>
            </a:r>
            <a:r>
              <a:rPr lang="en-GB" noProof="0" dirty="0" err="1"/>
              <a:t>level</a:t>
            </a:r>
            <a:endParaRPr lang="en-GB" noProof="0" dirty="0"/>
          </a:p>
          <a:p>
            <a:pPr lvl="4"/>
            <a:r>
              <a:rPr lang="en-GB" noProof="0" dirty="0"/>
              <a:t>Fifth </a:t>
            </a:r>
            <a:r>
              <a:rPr lang="en-GB" noProof="0" dirty="0" err="1"/>
              <a:t>level</a:t>
            </a:r>
            <a:endParaRPr lang="en-GB"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en-GB" smtClean="0"/>
              <a:pPr/>
              <a:t>24/02/2021</a:t>
            </a:fld>
            <a:endParaRPr lang="en-GB"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241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bin"/><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en-GB"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en-GB" dirty="0"/>
              <a:t>Første niveau, bullet 16 </a:t>
            </a:r>
            <a:r>
              <a:rPr lang="en-GB" dirty="0" err="1"/>
              <a:t>pkt</a:t>
            </a:r>
            <a:endParaRPr lang="en-GB" dirty="0"/>
          </a:p>
          <a:p>
            <a:pPr lvl="1"/>
            <a:r>
              <a:rPr lang="en-GB" dirty="0"/>
              <a:t>Andet niveau, bullet 14 </a:t>
            </a:r>
            <a:r>
              <a:rPr lang="en-GB" dirty="0" err="1"/>
              <a:t>pkt</a:t>
            </a:r>
            <a:endParaRPr lang="en-GB" dirty="0"/>
          </a:p>
          <a:p>
            <a:pPr lvl="2"/>
            <a:r>
              <a:rPr lang="en-GB" dirty="0"/>
              <a:t>Tredje niveau, bullet 12 </a:t>
            </a:r>
            <a:r>
              <a:rPr lang="en-GB" dirty="0" err="1"/>
              <a:t>pkt</a:t>
            </a:r>
            <a:endParaRPr lang="en-GB" dirty="0"/>
          </a:p>
          <a:p>
            <a:pPr lvl="3"/>
            <a:r>
              <a:rPr lang="en-GB" dirty="0"/>
              <a:t>Fjerde niveau, Header bold 16 </a:t>
            </a:r>
            <a:r>
              <a:rPr lang="en-GB" dirty="0" err="1"/>
              <a:t>pkt</a:t>
            </a:r>
            <a:endParaRPr lang="en-GB" dirty="0"/>
          </a:p>
          <a:p>
            <a:pPr lvl="4"/>
            <a:r>
              <a:rPr lang="en-GB" dirty="0"/>
              <a:t>Femte niveau, Body </a:t>
            </a:r>
            <a:r>
              <a:rPr lang="en-GB" dirty="0" err="1"/>
              <a:t>regular</a:t>
            </a:r>
            <a:r>
              <a:rPr lang="en-GB" dirty="0"/>
              <a:t> 16 </a:t>
            </a:r>
            <a:r>
              <a:rPr lang="en-GB" dirty="0" err="1"/>
              <a:t>pkt</a:t>
            </a:r>
            <a:endParaRPr lang="en-GB" dirty="0"/>
          </a:p>
          <a:p>
            <a:pPr lvl="5"/>
            <a:r>
              <a:rPr lang="en-GB" dirty="0"/>
              <a:t>Sjette niveau, bullet 12 </a:t>
            </a:r>
            <a:r>
              <a:rPr lang="en-GB" dirty="0" err="1"/>
              <a:t>pkt</a:t>
            </a:r>
            <a:endParaRPr lang="en-GB" dirty="0"/>
          </a:p>
          <a:p>
            <a:pPr lvl="6"/>
            <a:r>
              <a:rPr lang="en-GB" dirty="0"/>
              <a:t>Syvende niveau, bullet 12 </a:t>
            </a:r>
            <a:r>
              <a:rPr lang="en-GB" dirty="0" err="1"/>
              <a:t>pkt</a:t>
            </a:r>
            <a:r>
              <a:rPr lang="en-GB" dirty="0"/>
              <a:t> (indryk 1 gang)</a:t>
            </a:r>
            <a:endParaRPr lang="en-GB"/>
          </a:p>
          <a:p>
            <a:pPr lvl="7"/>
            <a:r>
              <a:rPr lang="en-GB" dirty="0"/>
              <a:t>Ottende niveau, Header bold, 12 </a:t>
            </a:r>
            <a:r>
              <a:rPr lang="en-GB" dirty="0" err="1"/>
              <a:t>pkt</a:t>
            </a:r>
            <a:endParaRPr lang="en-GB" dirty="0"/>
          </a:p>
          <a:p>
            <a:pPr lvl="8"/>
            <a:r>
              <a:rPr lang="en-GB" dirty="0"/>
              <a:t>Niende niveau, Body </a:t>
            </a:r>
            <a:r>
              <a:rPr lang="en-GB" dirty="0" err="1"/>
              <a:t>regular</a:t>
            </a:r>
            <a:r>
              <a:rPr lang="en-GB" dirty="0"/>
              <a:t>, 12 </a:t>
            </a:r>
            <a:r>
              <a:rPr lang="en-GB" dirty="0" err="1"/>
              <a:t>pkt</a:t>
            </a:r>
            <a:endParaRPr lang="en-GB"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24/02/2021</a:t>
            </a:fld>
            <a:endParaRPr lang="en-GB"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en-GB" smtClean="0"/>
              <a:pPr/>
              <a:t>‹nr.›</a:t>
            </a:fld>
            <a:endParaRPr lang="en-GB"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24/02/2021</a:t>
            </a:fld>
            <a:endParaRPr lang="en-GB"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 id="2147483688" r:id="rId4"/>
    <p:sldLayoutId id="2147483690" r:id="rId5"/>
    <p:sldLayoutId id="2147483686" r:id="rId6"/>
    <p:sldLayoutId id="2147483692" r:id="rId7"/>
    <p:sldLayoutId id="2147483682" r:id="rId8"/>
    <p:sldLayoutId id="2147483689" r:id="rId9"/>
    <p:sldLayoutId id="2147483676" r:id="rId10"/>
    <p:sldLayoutId id="2147483654" r:id="rId11"/>
    <p:sldLayoutId id="2147483685" r:id="rId12"/>
    <p:sldLayoutId id="2147483691" r:id="rId13"/>
    <p:sldLayoutId id="2147483662" r:id="rId14"/>
    <p:sldLayoutId id="2147483693" r:id="rId15"/>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3.xml"/><Relationship Id="rId1" Type="http://schemas.openxmlformats.org/officeDocument/2006/relationships/customXml" Target="../../customXml/item4.xml"/></Relationships>
</file>

<file path=ppt/slides/_rels/slide1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bin"/><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hyperlink" Target="https://brickschema.org/" TargetMode="External"/><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E7FDE18-8BBC-224A-BE54-4B99B2DB8415}"/>
              </a:ext>
            </a:extLst>
          </p:cNvPr>
          <p:cNvSpPr>
            <a:spLocks noGrp="1"/>
          </p:cNvSpPr>
          <p:nvPr>
            <p:ph type="ctrTitle"/>
          </p:nvPr>
        </p:nvSpPr>
        <p:spPr/>
        <p:txBody>
          <a:bodyPr/>
          <a:lstStyle/>
          <a:p>
            <a:r>
              <a:rPr lang="en-GB" sz="7200" dirty="0"/>
              <a:t>Balancing Accuracy and Cost of IoT Technology</a:t>
            </a:r>
          </a:p>
        </p:txBody>
      </p:sp>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fld id="{83C7CD7C-F7E2-4FF3-B441-BD5C13FCA230}" type="datetime1">
              <a:rPr lang="en-GB" smtClean="0"/>
              <a:t>24/02/2021</a:t>
            </a:fld>
            <a:endParaRPr lang="en-GB" dirty="0"/>
          </a:p>
        </p:txBody>
      </p:sp>
      <p:sp>
        <p:nvSpPr>
          <p:cNvPr id="2" name="Tekstfelt 1">
            <a:extLst>
              <a:ext uri="{FF2B5EF4-FFF2-40B4-BE49-F238E27FC236}">
                <a16:creationId xmlns:a16="http://schemas.microsoft.com/office/drawing/2014/main" id="{4BF6B5B6-279C-F44D-9238-CE8EAD6ABC26}"/>
              </a:ext>
            </a:extLst>
          </p:cNvPr>
          <p:cNvSpPr txBox="1"/>
          <p:nvPr/>
        </p:nvSpPr>
        <p:spPr>
          <a:xfrm>
            <a:off x="349384" y="4911865"/>
            <a:ext cx="8810169" cy="1107996"/>
          </a:xfrm>
          <a:prstGeom prst="rect">
            <a:avLst/>
          </a:prstGeom>
          <a:noFill/>
        </p:spPr>
        <p:txBody>
          <a:bodyPr wrap="none" lIns="0" tIns="0" rIns="0" bIns="0" rtlCol="0">
            <a:spAutoFit/>
          </a:bodyPr>
          <a:lstStyle/>
          <a:p>
            <a:r>
              <a:rPr lang="en-GB" i="1" dirty="0"/>
              <a:t>Mikkel </a:t>
            </a:r>
            <a:r>
              <a:rPr lang="en-GB" i="1" dirty="0" err="1"/>
              <a:t>Baun</a:t>
            </a:r>
            <a:r>
              <a:rPr lang="en-GB" i="1" dirty="0"/>
              <a:t> </a:t>
            </a:r>
            <a:r>
              <a:rPr lang="en-GB" i="1" dirty="0" err="1"/>
              <a:t>Kjærgaard</a:t>
            </a:r>
            <a:r>
              <a:rPr lang="en-GB" i="1" dirty="0"/>
              <a:t>, Professor, </a:t>
            </a:r>
            <a:r>
              <a:rPr lang="en-GB" i="1" dirty="0" err="1"/>
              <a:t>Mærsk</a:t>
            </a:r>
            <a:r>
              <a:rPr lang="en-GB" i="1" dirty="0"/>
              <a:t> Mc-Kinney </a:t>
            </a:r>
            <a:r>
              <a:rPr lang="en-GB" i="1" dirty="0" err="1"/>
              <a:t>Møller</a:t>
            </a:r>
            <a:r>
              <a:rPr lang="en-GB" i="1" dirty="0"/>
              <a:t> Institute, SDU</a:t>
            </a:r>
          </a:p>
          <a:p>
            <a:r>
              <a:rPr lang="en-GB" dirty="0"/>
              <a:t>Henrik </a:t>
            </a:r>
            <a:r>
              <a:rPr lang="en-GB" dirty="0" err="1"/>
              <a:t>Dyrberg</a:t>
            </a:r>
            <a:r>
              <a:rPr lang="en-GB" dirty="0"/>
              <a:t> </a:t>
            </a:r>
            <a:r>
              <a:rPr lang="en-GB" dirty="0" err="1"/>
              <a:t>Egemose</a:t>
            </a:r>
            <a:r>
              <a:rPr lang="en-GB" dirty="0"/>
              <a:t>, PhD Student, </a:t>
            </a:r>
            <a:r>
              <a:rPr lang="en-GB" dirty="0" err="1"/>
              <a:t>Mærsk</a:t>
            </a:r>
            <a:r>
              <a:rPr lang="en-GB" dirty="0"/>
              <a:t> Mc-Kinney </a:t>
            </a:r>
            <a:r>
              <a:rPr lang="en-GB" dirty="0" err="1"/>
              <a:t>Møller</a:t>
            </a:r>
            <a:r>
              <a:rPr lang="en-GB" dirty="0"/>
              <a:t> Institute, SDU</a:t>
            </a:r>
          </a:p>
          <a:p>
            <a:r>
              <a:rPr lang="en-GB" dirty="0"/>
              <a:t>Mads </a:t>
            </a:r>
            <a:r>
              <a:rPr lang="en-GB" dirty="0" err="1"/>
              <a:t>Hundevad</a:t>
            </a:r>
            <a:r>
              <a:rPr lang="en-GB" dirty="0"/>
              <a:t> Jensen, Software Developer, </a:t>
            </a:r>
            <a:r>
              <a:rPr lang="en-GB" dirty="0" err="1"/>
              <a:t>Mærsk</a:t>
            </a:r>
            <a:r>
              <a:rPr lang="en-GB" dirty="0"/>
              <a:t> Mc-Kinney </a:t>
            </a:r>
            <a:r>
              <a:rPr lang="en-GB" dirty="0" err="1"/>
              <a:t>Møller</a:t>
            </a:r>
            <a:r>
              <a:rPr lang="en-GB" dirty="0"/>
              <a:t> Institute, SDU</a:t>
            </a:r>
          </a:p>
          <a:p>
            <a:endParaRPr lang="en-GB" dirty="0"/>
          </a:p>
        </p:txBody>
      </p:sp>
    </p:spTree>
    <p:custDataLst>
      <p:custData r:id="rId1"/>
      <p:custData r:id="rId2"/>
    </p:custDataLst>
    <p:extLst>
      <p:ext uri="{BB962C8B-B14F-4D97-AF65-F5344CB8AC3E}">
        <p14:creationId xmlns:p14="http://schemas.microsoft.com/office/powerpoint/2010/main" val="12612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Calculate Occupancy</a:t>
            </a:r>
            <a:endParaRPr lang="da-DK" dirty="0"/>
          </a:p>
        </p:txBody>
      </p:sp>
      <p:sp>
        <p:nvSpPr>
          <p:cNvPr id="4" name="Pladsholder til dato 3"/>
          <p:cNvSpPr>
            <a:spLocks noGrp="1"/>
          </p:cNvSpPr>
          <p:nvPr>
            <p:ph type="dt" sz="half" idx="20"/>
          </p:nvPr>
        </p:nvSpPr>
        <p:spPr/>
        <p:txBody>
          <a:bodyPr/>
          <a:lstStyle/>
          <a:p>
            <a:fld id="{F522A9E8-5765-485C-AFA6-31D5A9F3329D}" type="datetime1">
              <a:rPr lang="en-GB" smtClean="0"/>
              <a:t>24/02/2021</a:t>
            </a:fld>
            <a:endParaRPr lang="en-GB" dirty="0"/>
          </a:p>
        </p:txBody>
      </p:sp>
      <p:sp>
        <p:nvSpPr>
          <p:cNvPr id="5" name="Pladsholder til slidenummer 4"/>
          <p:cNvSpPr>
            <a:spLocks noGrp="1"/>
          </p:cNvSpPr>
          <p:nvPr>
            <p:ph type="sldNum" sz="quarter" idx="22"/>
          </p:nvPr>
        </p:nvSpPr>
        <p:spPr/>
        <p:txBody>
          <a:bodyPr/>
          <a:lstStyle/>
          <a:p>
            <a:fld id="{45D37B1E-C366-494F-A587-962AD9AABC83}" type="slidenum">
              <a:rPr lang="en-GB" smtClean="0"/>
              <a:pPr/>
              <a:t>10</a:t>
            </a:fld>
            <a:endParaRPr lang="en-GB" dirty="0"/>
          </a:p>
        </p:txBody>
      </p:sp>
      <p:sp>
        <p:nvSpPr>
          <p:cNvPr id="6" name="Pladsholder til indhold 5"/>
          <p:cNvSpPr>
            <a:spLocks noGrp="1"/>
          </p:cNvSpPr>
          <p:nvPr>
            <p:ph sz="quarter" idx="19"/>
          </p:nvPr>
        </p:nvSpPr>
        <p:spPr>
          <a:xfrm>
            <a:off x="410400" y="2032646"/>
            <a:ext cx="5216400" cy="4825354"/>
          </a:xfrm>
        </p:spPr>
        <p:txBody>
          <a:bodyPr/>
          <a:lstStyle/>
          <a:p>
            <a:r>
              <a:rPr lang="en-US" dirty="0"/>
              <a:t>Building numbers</a:t>
            </a:r>
          </a:p>
          <a:p>
            <a:pPr lvl="1"/>
            <a:r>
              <a:rPr lang="en-US" dirty="0"/>
              <a:t>Number of rooms: 7</a:t>
            </a:r>
          </a:p>
          <a:p>
            <a:pPr lvl="1"/>
            <a:r>
              <a:rPr lang="en-US" dirty="0"/>
              <a:t>Occupants on motion (Assumption): 4</a:t>
            </a:r>
          </a:p>
        </p:txBody>
      </p:sp>
      <p:graphicFrame>
        <p:nvGraphicFramePr>
          <p:cNvPr id="7" name="Tabel 6"/>
          <p:cNvGraphicFramePr>
            <a:graphicFrameLocks noGrp="1"/>
          </p:cNvGraphicFramePr>
          <p:nvPr>
            <p:extLst>
              <p:ext uri="{D42A27DB-BD31-4B8C-83A1-F6EECF244321}">
                <p14:modId xmlns:p14="http://schemas.microsoft.com/office/powerpoint/2010/main" val="2467823898"/>
              </p:ext>
            </p:extLst>
          </p:nvPr>
        </p:nvGraphicFramePr>
        <p:xfrm>
          <a:off x="124302" y="2993366"/>
          <a:ext cx="6184098" cy="2778735"/>
        </p:xfrm>
        <a:graphic>
          <a:graphicData uri="http://schemas.openxmlformats.org/drawingml/2006/table">
            <a:tbl>
              <a:tblPr firstRow="1" bandRow="1">
                <a:tableStyleId>{775DCB02-9BB8-47FD-8907-85C794F793BA}</a:tableStyleId>
              </a:tblPr>
              <a:tblGrid>
                <a:gridCol w="687122">
                  <a:extLst>
                    <a:ext uri="{9D8B030D-6E8A-4147-A177-3AD203B41FA5}">
                      <a16:colId xmlns:a16="http://schemas.microsoft.com/office/drawing/2014/main" val="20000"/>
                    </a:ext>
                  </a:extLst>
                </a:gridCol>
                <a:gridCol w="687122">
                  <a:extLst>
                    <a:ext uri="{9D8B030D-6E8A-4147-A177-3AD203B41FA5}">
                      <a16:colId xmlns:a16="http://schemas.microsoft.com/office/drawing/2014/main" val="20001"/>
                    </a:ext>
                  </a:extLst>
                </a:gridCol>
                <a:gridCol w="687122">
                  <a:extLst>
                    <a:ext uri="{9D8B030D-6E8A-4147-A177-3AD203B41FA5}">
                      <a16:colId xmlns:a16="http://schemas.microsoft.com/office/drawing/2014/main" val="20002"/>
                    </a:ext>
                  </a:extLst>
                </a:gridCol>
                <a:gridCol w="687122">
                  <a:extLst>
                    <a:ext uri="{9D8B030D-6E8A-4147-A177-3AD203B41FA5}">
                      <a16:colId xmlns:a16="http://schemas.microsoft.com/office/drawing/2014/main" val="20003"/>
                    </a:ext>
                  </a:extLst>
                </a:gridCol>
                <a:gridCol w="793436">
                  <a:extLst>
                    <a:ext uri="{9D8B030D-6E8A-4147-A177-3AD203B41FA5}">
                      <a16:colId xmlns:a16="http://schemas.microsoft.com/office/drawing/2014/main" val="20006"/>
                    </a:ext>
                  </a:extLst>
                </a:gridCol>
                <a:gridCol w="724619">
                  <a:extLst>
                    <a:ext uri="{9D8B030D-6E8A-4147-A177-3AD203B41FA5}">
                      <a16:colId xmlns:a16="http://schemas.microsoft.com/office/drawing/2014/main" val="20007"/>
                    </a:ext>
                  </a:extLst>
                </a:gridCol>
                <a:gridCol w="500332">
                  <a:extLst>
                    <a:ext uri="{9D8B030D-6E8A-4147-A177-3AD203B41FA5}">
                      <a16:colId xmlns:a16="http://schemas.microsoft.com/office/drawing/2014/main" val="20008"/>
                    </a:ext>
                  </a:extLst>
                </a:gridCol>
                <a:gridCol w="431321">
                  <a:extLst>
                    <a:ext uri="{9D8B030D-6E8A-4147-A177-3AD203B41FA5}">
                      <a16:colId xmlns:a16="http://schemas.microsoft.com/office/drawing/2014/main" val="20009"/>
                    </a:ext>
                  </a:extLst>
                </a:gridCol>
                <a:gridCol w="985902">
                  <a:extLst>
                    <a:ext uri="{9D8B030D-6E8A-4147-A177-3AD203B41FA5}">
                      <a16:colId xmlns:a16="http://schemas.microsoft.com/office/drawing/2014/main" val="20010"/>
                    </a:ext>
                  </a:extLst>
                </a:gridCol>
              </a:tblGrid>
              <a:tr h="453543">
                <a:tc>
                  <a:txBody>
                    <a:bodyPr/>
                    <a:lstStyle/>
                    <a:p>
                      <a:endParaRPr lang="da-DK" sz="1100"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da-DK" sz="1100" dirty="0">
                          <a:solidFill>
                            <a:schemeClr val="bg1"/>
                          </a:solidFill>
                        </a:rPr>
                        <a:t>Sensor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da-DK" sz="1100" dirty="0">
                          <a:solidFill>
                            <a:schemeClr val="bg1"/>
                          </a:solidFill>
                        </a:rPr>
                        <a:t>Sensor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da-DK" sz="1100" dirty="0">
                          <a:solidFill>
                            <a:schemeClr val="bg1"/>
                          </a:solidFill>
                        </a:rPr>
                        <a:t>Sensor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da-DK" sz="1100" dirty="0">
                          <a:solidFill>
                            <a:schemeClr val="bg1"/>
                          </a:solidFill>
                        </a:rPr>
                        <a:t>Sensors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da-DK" sz="1100" dirty="0">
                          <a:solidFill>
                            <a:schemeClr val="bg1"/>
                          </a:solidFill>
                        </a:rPr>
                        <a:t>Motion 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da-DK" sz="1100" dirty="0">
                          <a:solidFill>
                            <a:schemeClr val="bg1"/>
                          </a:solidFill>
                        </a:rPr>
                        <a:t>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da-DK" sz="1100" dirty="0">
                          <a:solidFill>
                            <a:schemeClr val="bg1"/>
                          </a:solidFill>
                        </a:rPr>
                        <a:t>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da-DK" sz="1100" dirty="0" err="1">
                          <a:solidFill>
                            <a:schemeClr val="bg1"/>
                          </a:solidFill>
                        </a:rPr>
                        <a:t>Occupants</a:t>
                      </a:r>
                      <a:endParaRPr lang="da-DK" sz="1100" dirty="0">
                        <a:solidFill>
                          <a:schemeClr val="bg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7532">
                <a:tc>
                  <a:txBody>
                    <a:bodyPr/>
                    <a:lstStyle/>
                    <a:p>
                      <a:r>
                        <a:rPr lang="da-DK" sz="1100" dirty="0" err="1">
                          <a:solidFill>
                            <a:schemeClr val="bg1"/>
                          </a:solidFill>
                        </a:rPr>
                        <a:t>Hour</a:t>
                      </a:r>
                      <a:r>
                        <a:rPr lang="da-DK" sz="1100" baseline="0" dirty="0">
                          <a:solidFill>
                            <a:schemeClr val="bg1"/>
                          </a:solidFill>
                        </a:rPr>
                        <a:t> 1</a:t>
                      </a:r>
                      <a:endParaRPr lang="da-DK" sz="1100"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da-DK" sz="1100"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0.66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16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7532">
                <a:tc>
                  <a:txBody>
                    <a:bodyPr/>
                    <a:lstStyle/>
                    <a:p>
                      <a:r>
                        <a:rPr lang="da-DK" sz="1100" dirty="0" err="1">
                          <a:solidFill>
                            <a:schemeClr val="bg1"/>
                          </a:solidFill>
                        </a:rPr>
                        <a:t>Hour</a:t>
                      </a:r>
                      <a:r>
                        <a:rPr lang="da-DK" sz="1100" dirty="0">
                          <a:solidFill>
                            <a:schemeClr val="bg1"/>
                          </a:solidFill>
                        </a:rPr>
                        <a:t> 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da-DK" sz="110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28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7532">
                <a:tc>
                  <a:txBody>
                    <a:bodyPr/>
                    <a:lstStyle/>
                    <a:p>
                      <a:r>
                        <a:rPr lang="da-DK" sz="1100" dirty="0" err="1">
                          <a:solidFill>
                            <a:schemeClr val="bg1"/>
                          </a:solidFill>
                        </a:rPr>
                        <a:t>Hour</a:t>
                      </a:r>
                      <a:r>
                        <a:rPr lang="da-DK" sz="1100" dirty="0">
                          <a:solidFill>
                            <a:schemeClr val="bg1"/>
                          </a:solidFill>
                        </a:rPr>
                        <a:t> 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da-DK" sz="110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0.66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16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7532">
                <a:tc>
                  <a:txBody>
                    <a:bodyPr/>
                    <a:lstStyle/>
                    <a:p>
                      <a:r>
                        <a:rPr lang="da-DK" sz="1100" dirty="0" err="1">
                          <a:solidFill>
                            <a:schemeClr val="bg1"/>
                          </a:solidFill>
                        </a:rPr>
                        <a:t>Hour</a:t>
                      </a:r>
                      <a:r>
                        <a:rPr lang="da-DK" sz="1100" dirty="0">
                          <a:solidFill>
                            <a:schemeClr val="bg1"/>
                          </a:solidFill>
                        </a:rPr>
                        <a:t> 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da-DK" sz="110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0.33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100" dirty="0">
                          <a:solidFill>
                            <a:schemeClr val="bg1"/>
                          </a:solidFill>
                        </a:rPr>
                        <a:t>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7532">
                <a:tc>
                  <a:txBody>
                    <a:bodyPr/>
                    <a:lstStyle/>
                    <a:p>
                      <a:r>
                        <a:rPr lang="da-DK" sz="1100" dirty="0" err="1">
                          <a:solidFill>
                            <a:schemeClr val="bg1"/>
                          </a:solidFill>
                        </a:rPr>
                        <a:t>Hour</a:t>
                      </a:r>
                      <a:r>
                        <a:rPr lang="da-DK" sz="1100" dirty="0">
                          <a:solidFill>
                            <a:schemeClr val="bg1"/>
                          </a:solidFill>
                        </a:rPr>
                        <a:t> 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r>
                        <a:rPr lang="da-DK" sz="1100"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da-DK" sz="1100"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da-DK" sz="1100"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da-DK" sz="11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da-DK" sz="1100"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da-DK" sz="1100" dirty="0">
                          <a:solidFill>
                            <a:schemeClr val="bg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da-DK" sz="1100"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da-DK" sz="1100" dirty="0">
                          <a:solidFill>
                            <a:schemeClr val="bg1"/>
                          </a:solidFill>
                        </a:rPr>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7532">
                <a:tc>
                  <a:txBody>
                    <a:bodyPr/>
                    <a:lstStyle/>
                    <a:p>
                      <a:r>
                        <a:rPr lang="da-DK" sz="1100" dirty="0">
                          <a:solidFill>
                            <a:schemeClr val="bg1"/>
                          </a:solidFill>
                        </a:rPr>
                        <a:t>Total</a:t>
                      </a:r>
                    </a:p>
                  </a:txBody>
                  <a:tcP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4"/>
                    </a:solidFill>
                  </a:tcPr>
                </a:tc>
                <a:tc>
                  <a:txBody>
                    <a:bodyPr/>
                    <a:lstStyle/>
                    <a:p>
                      <a:endParaRPr lang="da-DK" sz="11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endParaRPr lang="da-DK" sz="11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endParaRPr lang="da-DK" sz="11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endParaRPr lang="da-DK"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endParaRPr lang="da-DK" sz="11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endParaRPr lang="da-DK"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endParaRPr lang="da-DK"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lang="da-DK" sz="1100" dirty="0">
                          <a:solidFill>
                            <a:schemeClr val="bg1"/>
                          </a:solidFill>
                        </a:rPr>
                        <a:t>68</a:t>
                      </a:r>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8" name="Pladsholder til indhold 2">
                <a:extLst>
                  <a:ext uri="{FF2B5EF4-FFF2-40B4-BE49-F238E27FC236}">
                    <a16:creationId xmlns:a16="http://schemas.microsoft.com/office/drawing/2014/main" id="{BF204533-59D7-6B44-8E14-99C5B28DC580}"/>
                  </a:ext>
                </a:extLst>
              </p:cNvPr>
              <p:cNvSpPr txBox="1">
                <a:spLocks/>
              </p:cNvSpPr>
              <p:nvPr/>
            </p:nvSpPr>
            <p:spPr>
              <a:xfrm>
                <a:off x="6308400" y="1180646"/>
                <a:ext cx="5216400" cy="4825354"/>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r>
                  <a:rPr lang="en-US" dirty="0"/>
                  <a:t>For each slice of time (</a:t>
                </a:r>
                <a:r>
                  <a:rPr lang="en-US" dirty="0" err="1"/>
                  <a:t>eg</a:t>
                </a:r>
                <a:r>
                  <a:rPr lang="en-US" dirty="0"/>
                  <a:t>. An hour) where there is data:</a:t>
                </a:r>
              </a:p>
              <a:p>
                <a:pPr lvl="1"/>
                <a:r>
                  <a:rPr lang="en-US" dirty="0"/>
                  <a:t>Count the total amount of sensors (S).</a:t>
                </a:r>
              </a:p>
              <a:p>
                <a:pPr lvl="1"/>
                <a:r>
                  <a:rPr lang="en-US" dirty="0"/>
                  <a:t>Count the amount of sensors with motion (SM).</a:t>
                </a:r>
              </a:p>
              <a:p>
                <a:endParaRPr lang="en-US" dirty="0"/>
              </a:p>
              <a:p>
                <a:r>
                  <a:rPr lang="en-US" dirty="0"/>
                  <a:t>After counting through all, for each slice of time:</a:t>
                </a:r>
              </a:p>
              <a:p>
                <a:pPr lvl="1"/>
                <a:r>
                  <a:rPr lang="en-US" dirty="0"/>
                  <a:t>Calculate </a:t>
                </a:r>
                <a14:m>
                  <m:oMath xmlns:m="http://schemas.openxmlformats.org/officeDocument/2006/math">
                    <m:f>
                      <m:fPr>
                        <m:ctrlPr>
                          <a:rPr lang="da-DK" i="1">
                            <a:latin typeface="Cambria Math" panose="02040503050406030204" pitchFamily="18" charset="0"/>
                          </a:rPr>
                        </m:ctrlPr>
                      </m:fPr>
                      <m:num>
                        <m:r>
                          <a:rPr lang="da-DK" i="1">
                            <a:latin typeface="Cambria Math" panose="02040503050406030204" pitchFamily="18" charset="0"/>
                          </a:rPr>
                          <m:t>𝑆𝑀</m:t>
                        </m:r>
                      </m:num>
                      <m:den>
                        <m:r>
                          <a:rPr lang="da-DK" i="1">
                            <a:latin typeface="Cambria Math" panose="02040503050406030204" pitchFamily="18" charset="0"/>
                          </a:rPr>
                          <m:t>𝑆</m:t>
                        </m:r>
                      </m:den>
                    </m:f>
                  </m:oMath>
                </a14:m>
                <a:r>
                  <a:rPr lang="en-US" dirty="0"/>
                  <a:t>, which is the percentage of sensors with motion (PM).</a:t>
                </a:r>
              </a:p>
              <a:p>
                <a:pPr lvl="1"/>
                <a:r>
                  <a:rPr lang="en-US" dirty="0"/>
                  <a:t>Multiply PM by the number of rooms in the area and round down, this gives an estimate of rooms with motion in the given slice of time and round down (PR).</a:t>
                </a:r>
              </a:p>
              <a:p>
                <a:pPr lvl="1"/>
                <a:r>
                  <a:rPr lang="en-US" dirty="0"/>
                  <a:t>Lastly, Multiply PR by an estimate of the number of occupants in a room with motion, this gives a rough estimate of the amount of people in the area in the given time range.  Add these together.</a:t>
                </a:r>
              </a:p>
            </p:txBody>
          </p:sp>
        </mc:Choice>
        <mc:Fallback xmlns="">
          <p:sp>
            <p:nvSpPr>
              <p:cNvPr id="8" name="Pladsholder til indhold 2">
                <a:extLst>
                  <a:ext uri="{FF2B5EF4-FFF2-40B4-BE49-F238E27FC236}">
                    <a16:creationId xmlns:a16="http://schemas.microsoft.com/office/drawing/2014/main" id="{BF204533-59D7-6B44-8E14-99C5B28DC580}"/>
                  </a:ext>
                </a:extLst>
              </p:cNvPr>
              <p:cNvSpPr txBox="1">
                <a:spLocks noRot="1" noChangeAspect="1" noMove="1" noResize="1" noEditPoints="1" noAdjustHandles="1" noChangeArrowheads="1" noChangeShapeType="1" noTextEdit="1"/>
              </p:cNvSpPr>
              <p:nvPr/>
            </p:nvSpPr>
            <p:spPr>
              <a:xfrm>
                <a:off x="6308400" y="1180646"/>
                <a:ext cx="5216400" cy="4825354"/>
              </a:xfrm>
              <a:prstGeom prst="rect">
                <a:avLst/>
              </a:prstGeom>
              <a:blipFill>
                <a:blip r:embed="rId2"/>
                <a:stretch>
                  <a:fillRect l="-2184" t="-1579" r="-243"/>
                </a:stretch>
              </a:blipFill>
            </p:spPr>
            <p:txBody>
              <a:bodyPr/>
              <a:lstStyle/>
              <a:p>
                <a:r>
                  <a:rPr lang="da-DK">
                    <a:noFill/>
                  </a:rPr>
                  <a:t> </a:t>
                </a:r>
              </a:p>
            </p:txBody>
          </p:sp>
        </mc:Fallback>
      </mc:AlternateContent>
    </p:spTree>
    <p:extLst>
      <p:ext uri="{BB962C8B-B14F-4D97-AF65-F5344CB8AC3E}">
        <p14:creationId xmlns:p14="http://schemas.microsoft.com/office/powerpoint/2010/main" val="282028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101" y="814062"/>
            <a:ext cx="5366267" cy="1884283"/>
          </a:xfrm>
        </p:spPr>
        <p:txBody>
          <a:bodyPr/>
          <a:lstStyle/>
          <a:p>
            <a:r>
              <a:rPr lang="en-US" dirty="0"/>
              <a:t>Calculate KPI</a:t>
            </a:r>
            <a:endParaRPr lang="da-DK" dirty="0"/>
          </a:p>
        </p:txBody>
      </p:sp>
      <p:sp>
        <p:nvSpPr>
          <p:cNvPr id="3" name="Pladsholder til indhold 2"/>
          <p:cNvSpPr>
            <a:spLocks noGrp="1"/>
          </p:cNvSpPr>
          <p:nvPr>
            <p:ph sz="quarter" idx="19"/>
          </p:nvPr>
        </p:nvSpPr>
        <p:spPr>
          <a:xfrm>
            <a:off x="5785297" y="814062"/>
            <a:ext cx="5216400" cy="4825354"/>
          </a:xfrm>
        </p:spPr>
        <p:txBody>
          <a:bodyPr/>
          <a:lstStyle/>
          <a:p>
            <a:r>
              <a:rPr lang="en-US" dirty="0"/>
              <a:t>Simply sum up data for the given zone within the given time range.</a:t>
            </a:r>
          </a:p>
          <a:p>
            <a:endParaRPr lang="en-US" dirty="0"/>
          </a:p>
          <a:p>
            <a:r>
              <a:rPr lang="en-US" dirty="0"/>
              <a:t>Example (Ventilation):</a:t>
            </a:r>
          </a:p>
          <a:p>
            <a:pPr lvl="1"/>
            <a:r>
              <a:rPr lang="en-US" dirty="0"/>
              <a:t>If you have 1 sensors in a zone, with data for every hour, for 5 hours.</a:t>
            </a:r>
          </a:p>
          <a:p>
            <a:pPr lvl="1"/>
            <a:r>
              <a:rPr lang="en-US" dirty="0"/>
              <a:t>Simply add all data for all 5 hours.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b="1" dirty="0"/>
              <a:t>Occupancy normalized consumption is </a:t>
            </a:r>
            <a:br>
              <a:rPr lang="en-US" b="1" dirty="0"/>
            </a:br>
            <a:r>
              <a:rPr lang="en-US" b="1" dirty="0"/>
              <a:t>13/68 = 0,19 kW per occupant</a:t>
            </a:r>
          </a:p>
          <a:p>
            <a:pPr lvl="1"/>
            <a:endParaRPr lang="en-US" dirty="0"/>
          </a:p>
          <a:p>
            <a:endParaRPr lang="da-DK" dirty="0"/>
          </a:p>
        </p:txBody>
      </p:sp>
      <p:sp>
        <p:nvSpPr>
          <p:cNvPr id="4" name="Pladsholder til dato 3"/>
          <p:cNvSpPr>
            <a:spLocks noGrp="1"/>
          </p:cNvSpPr>
          <p:nvPr>
            <p:ph type="dt" sz="half" idx="20"/>
          </p:nvPr>
        </p:nvSpPr>
        <p:spPr/>
        <p:txBody>
          <a:bodyPr/>
          <a:lstStyle/>
          <a:p>
            <a:fld id="{CA26A37D-02F2-4658-A3BF-6C9FAD098000}" type="datetime1">
              <a:rPr lang="en-GB" smtClean="0"/>
              <a:t>24/02/2021</a:t>
            </a:fld>
            <a:endParaRPr lang="en-GB" dirty="0"/>
          </a:p>
        </p:txBody>
      </p:sp>
      <p:sp>
        <p:nvSpPr>
          <p:cNvPr id="5" name="Pladsholder til slidenummer 4"/>
          <p:cNvSpPr>
            <a:spLocks noGrp="1"/>
          </p:cNvSpPr>
          <p:nvPr>
            <p:ph type="sldNum" sz="quarter" idx="22"/>
          </p:nvPr>
        </p:nvSpPr>
        <p:spPr/>
        <p:txBody>
          <a:bodyPr/>
          <a:lstStyle/>
          <a:p>
            <a:fld id="{45D37B1E-C366-494F-A587-962AD9AABC83}" type="slidenum">
              <a:rPr lang="en-GB" smtClean="0"/>
              <a:pPr/>
              <a:t>11</a:t>
            </a:fld>
            <a:endParaRPr lang="en-GB" dirty="0"/>
          </a:p>
        </p:txBody>
      </p:sp>
      <p:graphicFrame>
        <p:nvGraphicFramePr>
          <p:cNvPr id="6" name="Tabel 5"/>
          <p:cNvGraphicFramePr>
            <a:graphicFrameLocks noGrp="1"/>
          </p:cNvGraphicFramePr>
          <p:nvPr>
            <p:extLst>
              <p:ext uri="{D42A27DB-BD31-4B8C-83A1-F6EECF244321}">
                <p14:modId xmlns:p14="http://schemas.microsoft.com/office/powerpoint/2010/main" val="1077042288"/>
              </p:ext>
            </p:extLst>
          </p:nvPr>
        </p:nvGraphicFramePr>
        <p:xfrm>
          <a:off x="5785297" y="3030031"/>
          <a:ext cx="5366268" cy="2423216"/>
        </p:xfrm>
        <a:graphic>
          <a:graphicData uri="http://schemas.openxmlformats.org/drawingml/2006/table">
            <a:tbl>
              <a:tblPr firstRow="1" bandRow="1">
                <a:tableStyleId>{775DCB02-9BB8-47FD-8907-85C794F793BA}</a:tableStyleId>
              </a:tblPr>
              <a:tblGrid>
                <a:gridCol w="1788756">
                  <a:extLst>
                    <a:ext uri="{9D8B030D-6E8A-4147-A177-3AD203B41FA5}">
                      <a16:colId xmlns:a16="http://schemas.microsoft.com/office/drawing/2014/main" val="20000"/>
                    </a:ext>
                  </a:extLst>
                </a:gridCol>
                <a:gridCol w="1788756">
                  <a:extLst>
                    <a:ext uri="{9D8B030D-6E8A-4147-A177-3AD203B41FA5}">
                      <a16:colId xmlns:a16="http://schemas.microsoft.com/office/drawing/2014/main" val="20001"/>
                    </a:ext>
                  </a:extLst>
                </a:gridCol>
                <a:gridCol w="1788756">
                  <a:extLst>
                    <a:ext uri="{9D8B030D-6E8A-4147-A177-3AD203B41FA5}">
                      <a16:colId xmlns:a16="http://schemas.microsoft.com/office/drawing/2014/main" val="20002"/>
                    </a:ext>
                  </a:extLst>
                </a:gridCol>
              </a:tblGrid>
              <a:tr h="410548">
                <a:tc>
                  <a:txBody>
                    <a:bodyPr/>
                    <a:lstStyle/>
                    <a:p>
                      <a:endParaRPr lang="da-DK" sz="1400" dirty="0">
                        <a:solidFill>
                          <a:schemeClr val="bg1">
                            <a:lumMod val="85000"/>
                          </a:schemeClr>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da-DK" sz="1400" dirty="0" err="1">
                          <a:solidFill>
                            <a:schemeClr val="bg1">
                              <a:lumMod val="85000"/>
                            </a:schemeClr>
                          </a:solidFill>
                        </a:rPr>
                        <a:t>Occupants</a:t>
                      </a:r>
                      <a:endParaRPr lang="da-DK" sz="1400" dirty="0">
                        <a:solidFill>
                          <a:schemeClr val="bg1">
                            <a:lumMod val="8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a:solidFill>
                            <a:schemeClr val="bg1">
                              <a:lumMod val="85000"/>
                            </a:schemeClr>
                          </a:solidFill>
                        </a:rPr>
                        <a:t>Ventilation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0767">
                <a:tc>
                  <a:txBody>
                    <a:bodyPr/>
                    <a:lstStyle/>
                    <a:p>
                      <a:r>
                        <a:rPr lang="da-DK" sz="1400" dirty="0" err="1">
                          <a:solidFill>
                            <a:schemeClr val="bg1">
                              <a:lumMod val="85000"/>
                            </a:schemeClr>
                          </a:solidFill>
                        </a:rPr>
                        <a:t>Hour</a:t>
                      </a:r>
                      <a:r>
                        <a:rPr lang="da-DK" sz="1400" baseline="0" dirty="0">
                          <a:solidFill>
                            <a:schemeClr val="bg1">
                              <a:lumMod val="85000"/>
                            </a:schemeClr>
                          </a:solidFill>
                        </a:rPr>
                        <a:t> 1</a:t>
                      </a:r>
                      <a:endParaRPr lang="da-DK" sz="1400" dirty="0">
                        <a:solidFill>
                          <a:schemeClr val="bg1">
                            <a:lumMod val="85000"/>
                          </a:schemeClr>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da-DK" sz="1400" dirty="0">
                          <a:solidFill>
                            <a:schemeClr val="bg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40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7383">
                <a:tc>
                  <a:txBody>
                    <a:bodyPr/>
                    <a:lstStyle/>
                    <a:p>
                      <a:r>
                        <a:rPr lang="da-DK" sz="1400" dirty="0" err="1">
                          <a:solidFill>
                            <a:schemeClr val="bg1">
                              <a:lumMod val="85000"/>
                            </a:schemeClr>
                          </a:solidFill>
                        </a:rPr>
                        <a:t>Hour</a:t>
                      </a:r>
                      <a:r>
                        <a:rPr lang="da-DK" sz="1400" dirty="0">
                          <a:solidFill>
                            <a:schemeClr val="bg1">
                              <a:lumMod val="85000"/>
                            </a:schemeClr>
                          </a:solidFill>
                        </a:rPr>
                        <a:t> 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da-DK" sz="1400" dirty="0">
                          <a:solidFill>
                            <a:schemeClr val="bg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4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da-DK" sz="1400" dirty="0" err="1">
                          <a:solidFill>
                            <a:schemeClr val="bg1">
                              <a:lumMod val="85000"/>
                            </a:schemeClr>
                          </a:solidFill>
                        </a:rPr>
                        <a:t>Hour</a:t>
                      </a:r>
                      <a:r>
                        <a:rPr lang="da-DK" sz="1400" dirty="0">
                          <a:solidFill>
                            <a:schemeClr val="bg1">
                              <a:lumMod val="85000"/>
                            </a:schemeClr>
                          </a:solidFill>
                        </a:rPr>
                        <a:t> 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da-DK" sz="1400" dirty="0">
                          <a:solidFill>
                            <a:schemeClr val="bg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400"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0767">
                <a:tc>
                  <a:txBody>
                    <a:bodyPr/>
                    <a:lstStyle/>
                    <a:p>
                      <a:r>
                        <a:rPr lang="da-DK" sz="1400" dirty="0" err="1">
                          <a:solidFill>
                            <a:schemeClr val="bg1">
                              <a:lumMod val="85000"/>
                            </a:schemeClr>
                          </a:solidFill>
                        </a:rPr>
                        <a:t>Hour</a:t>
                      </a:r>
                      <a:r>
                        <a:rPr lang="da-DK" sz="1400" dirty="0">
                          <a:solidFill>
                            <a:schemeClr val="bg1">
                              <a:lumMod val="85000"/>
                            </a:schemeClr>
                          </a:solidFill>
                        </a:rPr>
                        <a:t> 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da-DK" sz="1400"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40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0767">
                <a:tc>
                  <a:txBody>
                    <a:bodyPr/>
                    <a:lstStyle/>
                    <a:p>
                      <a:r>
                        <a:rPr lang="da-DK" sz="1400" dirty="0" err="1">
                          <a:solidFill>
                            <a:schemeClr val="bg1">
                              <a:lumMod val="85000"/>
                            </a:schemeClr>
                          </a:solidFill>
                        </a:rPr>
                        <a:t>Hour</a:t>
                      </a:r>
                      <a:r>
                        <a:rPr lang="da-DK" sz="1400" dirty="0">
                          <a:solidFill>
                            <a:schemeClr val="bg1">
                              <a:lumMod val="85000"/>
                            </a:schemeClr>
                          </a:solidFill>
                        </a:rPr>
                        <a:t> 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da-DK" sz="1400"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40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0767">
                <a:tc>
                  <a:txBody>
                    <a:bodyPr/>
                    <a:lstStyle/>
                    <a:p>
                      <a:r>
                        <a:rPr lang="da-DK" sz="1400" dirty="0">
                          <a:solidFill>
                            <a:schemeClr val="bg1">
                              <a:lumMod val="85000"/>
                            </a:schemeClr>
                          </a:solidFill>
                        </a:rPr>
                        <a:t>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solidFill>
                  </a:tcPr>
                </a:tc>
                <a:tc>
                  <a:txBody>
                    <a:bodyPr/>
                    <a:lstStyle/>
                    <a:p>
                      <a:r>
                        <a:rPr lang="da-DK" sz="1400" dirty="0">
                          <a:solidFill>
                            <a:schemeClr val="bg1"/>
                          </a:solidFill>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a-DK" sz="1400" dirty="0">
                          <a:solidFill>
                            <a:schemeClr val="bg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0792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BC185-BA08-044F-8A0B-13A4BF15C5FB}"/>
              </a:ext>
            </a:extLst>
          </p:cNvPr>
          <p:cNvSpPr>
            <a:spLocks noGrp="1"/>
          </p:cNvSpPr>
          <p:nvPr>
            <p:ph type="title"/>
          </p:nvPr>
        </p:nvSpPr>
        <p:spPr/>
        <p:txBody>
          <a:bodyPr/>
          <a:lstStyle/>
          <a:p>
            <a:r>
              <a:rPr lang="da-DK" dirty="0"/>
              <a:t>DDE Dashboard </a:t>
            </a:r>
            <a:r>
              <a:rPr lang="da-DK" dirty="0" err="1"/>
              <a:t>Example</a:t>
            </a:r>
            <a:r>
              <a:rPr lang="da-DK" dirty="0"/>
              <a:t> </a:t>
            </a:r>
          </a:p>
        </p:txBody>
      </p:sp>
      <p:sp>
        <p:nvSpPr>
          <p:cNvPr id="4" name="Pladsholder til dato 3">
            <a:extLst>
              <a:ext uri="{FF2B5EF4-FFF2-40B4-BE49-F238E27FC236}">
                <a16:creationId xmlns:a16="http://schemas.microsoft.com/office/drawing/2014/main" id="{213D6470-9FC4-864E-A77C-8928797B2FF8}"/>
              </a:ext>
            </a:extLst>
          </p:cNvPr>
          <p:cNvSpPr>
            <a:spLocks noGrp="1"/>
          </p:cNvSpPr>
          <p:nvPr>
            <p:ph type="dt" sz="half" idx="20"/>
          </p:nvPr>
        </p:nvSpPr>
        <p:spPr/>
        <p:txBody>
          <a:bodyPr/>
          <a:lstStyle/>
          <a:p>
            <a:fld id="{9A56F982-9257-B744-9C79-5BC09B2A6FAC}" type="datetime1">
              <a:rPr lang="en-GB" smtClean="0"/>
              <a:t>24/02/2021</a:t>
            </a:fld>
            <a:endParaRPr lang="en-GB" dirty="0"/>
          </a:p>
        </p:txBody>
      </p:sp>
      <p:sp>
        <p:nvSpPr>
          <p:cNvPr id="5" name="Pladsholder til slidenummer 4">
            <a:extLst>
              <a:ext uri="{FF2B5EF4-FFF2-40B4-BE49-F238E27FC236}">
                <a16:creationId xmlns:a16="http://schemas.microsoft.com/office/drawing/2014/main" id="{8F983938-3377-D043-A778-1A5011DA4645}"/>
              </a:ext>
            </a:extLst>
          </p:cNvPr>
          <p:cNvSpPr>
            <a:spLocks noGrp="1"/>
          </p:cNvSpPr>
          <p:nvPr>
            <p:ph type="sldNum" sz="quarter" idx="22"/>
          </p:nvPr>
        </p:nvSpPr>
        <p:spPr/>
        <p:txBody>
          <a:bodyPr/>
          <a:lstStyle/>
          <a:p>
            <a:fld id="{45D37B1E-C366-494F-A587-962AD9AABC83}" type="slidenum">
              <a:rPr lang="en-GB" smtClean="0"/>
              <a:pPr/>
              <a:t>12</a:t>
            </a:fld>
            <a:endParaRPr lang="en-GB" dirty="0"/>
          </a:p>
        </p:txBody>
      </p:sp>
      <p:sp>
        <p:nvSpPr>
          <p:cNvPr id="7" name="Rektangel 6">
            <a:extLst>
              <a:ext uri="{FF2B5EF4-FFF2-40B4-BE49-F238E27FC236}">
                <a16:creationId xmlns:a16="http://schemas.microsoft.com/office/drawing/2014/main" id="{84A54C54-B610-C84F-94E0-65D1715CE688}"/>
              </a:ext>
            </a:extLst>
          </p:cNvPr>
          <p:cNvSpPr/>
          <p:nvPr/>
        </p:nvSpPr>
        <p:spPr>
          <a:xfrm>
            <a:off x="2144309" y="2080162"/>
            <a:ext cx="1912980" cy="10355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err="1"/>
              <a:t>Vitani</a:t>
            </a:r>
            <a:endParaRPr lang="da-DK" sz="1600" dirty="0"/>
          </a:p>
          <a:p>
            <a:pPr algn="ctr"/>
            <a:r>
              <a:rPr lang="da-DK" sz="1600" dirty="0"/>
              <a:t>Data Platform</a:t>
            </a:r>
          </a:p>
        </p:txBody>
      </p:sp>
      <p:sp>
        <p:nvSpPr>
          <p:cNvPr id="8" name="Rektangel 7">
            <a:extLst>
              <a:ext uri="{FF2B5EF4-FFF2-40B4-BE49-F238E27FC236}">
                <a16:creationId xmlns:a16="http://schemas.microsoft.com/office/drawing/2014/main" id="{2226A958-29FB-E94A-ABB5-F59898B161A1}"/>
              </a:ext>
            </a:extLst>
          </p:cNvPr>
          <p:cNvSpPr/>
          <p:nvPr/>
        </p:nvSpPr>
        <p:spPr>
          <a:xfrm>
            <a:off x="5179573" y="2080161"/>
            <a:ext cx="1912981" cy="10355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t>DDE – KPI </a:t>
            </a:r>
            <a:r>
              <a:rPr lang="da-DK" sz="1600" dirty="0" err="1"/>
              <a:t>calculator</a:t>
            </a:r>
            <a:endParaRPr lang="da-DK" sz="1600" dirty="0"/>
          </a:p>
        </p:txBody>
      </p:sp>
      <p:cxnSp>
        <p:nvCxnSpPr>
          <p:cNvPr id="10" name="Lige forbindelse 9">
            <a:extLst>
              <a:ext uri="{FF2B5EF4-FFF2-40B4-BE49-F238E27FC236}">
                <a16:creationId xmlns:a16="http://schemas.microsoft.com/office/drawing/2014/main" id="{14272A10-0F8E-A143-90B2-A99606C86223}"/>
              </a:ext>
            </a:extLst>
          </p:cNvPr>
          <p:cNvCxnSpPr>
            <a:cxnSpLocks/>
            <a:stCxn id="7" idx="3"/>
            <a:endCxn id="8" idx="1"/>
          </p:cNvCxnSpPr>
          <p:nvPr/>
        </p:nvCxnSpPr>
        <p:spPr>
          <a:xfrm flipV="1">
            <a:off x="4057289" y="2597954"/>
            <a:ext cx="112228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ktangel 12">
            <a:extLst>
              <a:ext uri="{FF2B5EF4-FFF2-40B4-BE49-F238E27FC236}">
                <a16:creationId xmlns:a16="http://schemas.microsoft.com/office/drawing/2014/main" id="{E3F0CC47-7E40-FB46-9F67-E7D3F7371EA3}"/>
              </a:ext>
            </a:extLst>
          </p:cNvPr>
          <p:cNvSpPr/>
          <p:nvPr/>
        </p:nvSpPr>
        <p:spPr>
          <a:xfrm>
            <a:off x="8214837" y="2080161"/>
            <a:ext cx="1912981" cy="10355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t>DDE – </a:t>
            </a:r>
            <a:r>
              <a:rPr lang="da-DK" sz="1600" dirty="0" err="1"/>
              <a:t>Grafana</a:t>
            </a:r>
            <a:r>
              <a:rPr lang="da-DK" sz="1600" dirty="0"/>
              <a:t> Data Source</a:t>
            </a:r>
          </a:p>
        </p:txBody>
      </p:sp>
      <p:cxnSp>
        <p:nvCxnSpPr>
          <p:cNvPr id="18" name="Lige forbindelse 17">
            <a:extLst>
              <a:ext uri="{FF2B5EF4-FFF2-40B4-BE49-F238E27FC236}">
                <a16:creationId xmlns:a16="http://schemas.microsoft.com/office/drawing/2014/main" id="{BB51405F-6CF1-504C-B356-57034102F92B}"/>
              </a:ext>
            </a:extLst>
          </p:cNvPr>
          <p:cNvCxnSpPr>
            <a:cxnSpLocks/>
          </p:cNvCxnSpPr>
          <p:nvPr/>
        </p:nvCxnSpPr>
        <p:spPr>
          <a:xfrm flipV="1">
            <a:off x="7092553" y="2597952"/>
            <a:ext cx="112228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entagon 16">
            <a:extLst>
              <a:ext uri="{FF2B5EF4-FFF2-40B4-BE49-F238E27FC236}">
                <a16:creationId xmlns:a16="http://schemas.microsoft.com/office/drawing/2014/main" id="{2F578180-110A-4749-8DA2-75C2B575ABBC}"/>
              </a:ext>
            </a:extLst>
          </p:cNvPr>
          <p:cNvSpPr/>
          <p:nvPr/>
        </p:nvSpPr>
        <p:spPr>
          <a:xfrm>
            <a:off x="410400" y="2080161"/>
            <a:ext cx="1733909" cy="1035585"/>
          </a:xfrm>
          <a:prstGeom prst="homePlat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err="1"/>
              <a:t>IoT</a:t>
            </a:r>
            <a:r>
              <a:rPr lang="da-DK" sz="1600" dirty="0"/>
              <a:t> Sensors &amp; </a:t>
            </a:r>
            <a:r>
              <a:rPr lang="da-DK" sz="1600" dirty="0" err="1"/>
              <a:t>Infrastructure</a:t>
            </a:r>
            <a:endParaRPr lang="da-DK" sz="1600" dirty="0"/>
          </a:p>
        </p:txBody>
      </p:sp>
      <p:cxnSp>
        <p:nvCxnSpPr>
          <p:cNvPr id="22" name="Lige forbindelse 21">
            <a:extLst>
              <a:ext uri="{FF2B5EF4-FFF2-40B4-BE49-F238E27FC236}">
                <a16:creationId xmlns:a16="http://schemas.microsoft.com/office/drawing/2014/main" id="{91AF3866-A006-4D4F-A214-84C28A08F348}"/>
              </a:ext>
            </a:extLst>
          </p:cNvPr>
          <p:cNvCxnSpPr>
            <a:cxnSpLocks/>
            <a:stCxn id="13" idx="2"/>
          </p:cNvCxnSpPr>
          <p:nvPr/>
        </p:nvCxnSpPr>
        <p:spPr>
          <a:xfrm>
            <a:off x="9171328" y="3115746"/>
            <a:ext cx="0" cy="3132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lede 5" descr="Et billede, der indeholder tekst, monitor, skærmbillede, sølv&#10;&#10;Automatisk genereret beskrivelse">
            <a:extLst>
              <a:ext uri="{FF2B5EF4-FFF2-40B4-BE49-F238E27FC236}">
                <a16:creationId xmlns:a16="http://schemas.microsoft.com/office/drawing/2014/main" id="{6DED1A83-ACBE-5E4E-A818-FFDBF8B10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9849" y="3429000"/>
            <a:ext cx="7012427" cy="3417094"/>
          </a:xfrm>
          <a:prstGeom prst="rect">
            <a:avLst/>
          </a:prstGeom>
        </p:spPr>
      </p:pic>
      <p:pic>
        <p:nvPicPr>
          <p:cNvPr id="2050" name="Picture 2" descr="upload.wikimedia.org/wikipedia/en/thumb/a/a1/Gr...">
            <a:extLst>
              <a:ext uri="{FF2B5EF4-FFF2-40B4-BE49-F238E27FC236}">
                <a16:creationId xmlns:a16="http://schemas.microsoft.com/office/drawing/2014/main" id="{347EBBFB-DB63-E348-854A-399326BE0C9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71327" y="6317298"/>
            <a:ext cx="449023" cy="45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93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5B89F-8674-8142-92FE-B79DF5DE3BBD}"/>
              </a:ext>
            </a:extLst>
          </p:cNvPr>
          <p:cNvSpPr>
            <a:spLocks noGrp="1"/>
          </p:cNvSpPr>
          <p:nvPr>
            <p:ph type="title"/>
          </p:nvPr>
        </p:nvSpPr>
        <p:spPr>
          <a:xfrm>
            <a:off x="410400" y="1028246"/>
            <a:ext cx="11347404" cy="671967"/>
          </a:xfrm>
        </p:spPr>
        <p:txBody>
          <a:bodyPr/>
          <a:lstStyle/>
          <a:p>
            <a:r>
              <a:rPr lang="da-DK" dirty="0"/>
              <a:t>Case </a:t>
            </a:r>
            <a:r>
              <a:rPr lang="da-DK" dirty="0" err="1"/>
              <a:t>Study</a:t>
            </a:r>
            <a:r>
              <a:rPr lang="da-DK" dirty="0"/>
              <a:t> with SDU OU44 data</a:t>
            </a:r>
          </a:p>
        </p:txBody>
      </p:sp>
      <p:grpSp>
        <p:nvGrpSpPr>
          <p:cNvPr id="14" name="Gruppe 13">
            <a:extLst>
              <a:ext uri="{FF2B5EF4-FFF2-40B4-BE49-F238E27FC236}">
                <a16:creationId xmlns:a16="http://schemas.microsoft.com/office/drawing/2014/main" id="{B5D28979-C83B-5D46-8D5C-8868605B018F}"/>
              </a:ext>
            </a:extLst>
          </p:cNvPr>
          <p:cNvGrpSpPr/>
          <p:nvPr/>
        </p:nvGrpSpPr>
        <p:grpSpPr>
          <a:xfrm>
            <a:off x="774300" y="1715985"/>
            <a:ext cx="4011618" cy="2238554"/>
            <a:chOff x="2041082" y="1600201"/>
            <a:chExt cx="8109837" cy="4525433"/>
          </a:xfrm>
        </p:grpSpPr>
        <p:pic>
          <p:nvPicPr>
            <p:cNvPr id="7" name="Pladsholder til indhold 7">
              <a:extLst>
                <a:ext uri="{FF2B5EF4-FFF2-40B4-BE49-F238E27FC236}">
                  <a16:creationId xmlns:a16="http://schemas.microsoft.com/office/drawing/2014/main" id="{E3B790FA-51BB-A348-B7BF-C05C25609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1082" y="1600201"/>
              <a:ext cx="8109837" cy="4525433"/>
            </a:xfrm>
            <a:prstGeom prst="rect">
              <a:avLst/>
            </a:prstGeom>
          </p:spPr>
        </p:pic>
        <p:pic>
          <p:nvPicPr>
            <p:cNvPr id="8" name="Picture 6" descr="http://semseye.com/wp-content/uploads/2015/11/3_40_how-it-works.png">
              <a:extLst>
                <a:ext uri="{FF2B5EF4-FFF2-40B4-BE49-F238E27FC236}">
                  <a16:creationId xmlns:a16="http://schemas.microsoft.com/office/drawing/2014/main" id="{8F3A8398-313A-7341-A3BE-58492A7319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59829" y="4293097"/>
              <a:ext cx="928507" cy="657284"/>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6" descr="http://semseye.com/wp-content/uploads/2015/11/3_40_how-it-works.png">
              <a:extLst>
                <a:ext uri="{FF2B5EF4-FFF2-40B4-BE49-F238E27FC236}">
                  <a16:creationId xmlns:a16="http://schemas.microsoft.com/office/drawing/2014/main" id="{118391BA-4D31-B440-89BA-F7FE39942E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7648" y="2447775"/>
              <a:ext cx="928507" cy="657284"/>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http://semseye.com/wp-content/uploads/2015/11/3_40_how-it-works.png">
              <a:extLst>
                <a:ext uri="{FF2B5EF4-FFF2-40B4-BE49-F238E27FC236}">
                  <a16:creationId xmlns:a16="http://schemas.microsoft.com/office/drawing/2014/main" id="{D4158E48-1089-B045-9105-B606F5773F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0872" y="2676027"/>
              <a:ext cx="928507" cy="65728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6" descr="http://semseye.com/wp-content/uploads/2015/11/3_40_how-it-works.png">
              <a:extLst>
                <a:ext uri="{FF2B5EF4-FFF2-40B4-BE49-F238E27FC236}">
                  <a16:creationId xmlns:a16="http://schemas.microsoft.com/office/drawing/2014/main" id="{9A6C932E-253D-FB4E-A895-C4C3F5FDA0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91536" y="3004669"/>
              <a:ext cx="928507" cy="65728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6" descr="http://semseye.com/wp-content/uploads/2015/11/3_40_how-it-works.png">
              <a:extLst>
                <a:ext uri="{FF2B5EF4-FFF2-40B4-BE49-F238E27FC236}">
                  <a16:creationId xmlns:a16="http://schemas.microsoft.com/office/drawing/2014/main" id="{867F285B-1C43-C14B-ADDF-3D60865FA6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0202" y="4824938"/>
              <a:ext cx="928507" cy="65728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http://semseye.com/wp-content/uploads/2015/11/3_40_how-it-works.png">
              <a:extLst>
                <a:ext uri="{FF2B5EF4-FFF2-40B4-BE49-F238E27FC236}">
                  <a16:creationId xmlns:a16="http://schemas.microsoft.com/office/drawing/2014/main" id="{5BB36154-A4C3-E444-BD46-231B7903B08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11433" y="4496297"/>
              <a:ext cx="928507" cy="65728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6" name="Picture 5">
            <a:extLst>
              <a:ext uri="{FF2B5EF4-FFF2-40B4-BE49-F238E27FC236}">
                <a16:creationId xmlns:a16="http://schemas.microsoft.com/office/drawing/2014/main" id="{55887F5B-48EE-9A4F-A08D-D4E870B1E87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5248" y="2990516"/>
            <a:ext cx="1646626" cy="13639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Pladsholder til indhold 3">
            <a:extLst>
              <a:ext uri="{FF2B5EF4-FFF2-40B4-BE49-F238E27FC236}">
                <a16:creationId xmlns:a16="http://schemas.microsoft.com/office/drawing/2014/main" id="{DD8A1A3B-9E04-1D4A-872C-3C83E897A809}"/>
              </a:ext>
            </a:extLst>
          </p:cNvPr>
          <p:cNvPicPr>
            <a:picLocks noGrp="1" noChangeAspect="1"/>
          </p:cNvPicPr>
          <p:nvPr/>
        </p:nvPicPr>
        <p:blipFill rotWithShape="1">
          <a:blip r:embed="rId5" cstate="email">
            <a:extLst>
              <a:ext uri="{28A0092B-C50C-407E-A947-70E740481C1C}">
                <a14:useLocalDpi xmlns:a14="http://schemas.microsoft.com/office/drawing/2010/main"/>
              </a:ext>
            </a:extLst>
          </a:blip>
          <a:srcRect l="55148" t="74547" r="36866" b="13116"/>
          <a:stretch/>
        </p:blipFill>
        <p:spPr>
          <a:xfrm>
            <a:off x="6457252" y="1700213"/>
            <a:ext cx="1048945" cy="1028969"/>
          </a:xfrm>
          <a:prstGeom prst="rect">
            <a:avLst/>
          </a:prstGeom>
        </p:spPr>
      </p:pic>
      <p:sp>
        <p:nvSpPr>
          <p:cNvPr id="20" name="Content Placeholder 31">
            <a:extLst>
              <a:ext uri="{FF2B5EF4-FFF2-40B4-BE49-F238E27FC236}">
                <a16:creationId xmlns:a16="http://schemas.microsoft.com/office/drawing/2014/main" id="{6A29F47B-BE1E-6044-B305-4099B1A15B90}"/>
              </a:ext>
            </a:extLst>
          </p:cNvPr>
          <p:cNvSpPr txBox="1">
            <a:spLocks/>
          </p:cNvSpPr>
          <p:nvPr/>
        </p:nvSpPr>
        <p:spPr>
          <a:xfrm>
            <a:off x="7774956" y="1703961"/>
            <a:ext cx="2143125" cy="7826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3D stereovision cameras</a:t>
            </a:r>
          </a:p>
        </p:txBody>
      </p:sp>
      <p:pic>
        <p:nvPicPr>
          <p:cNvPr id="22" name="Billede 21">
            <a:extLst>
              <a:ext uri="{FF2B5EF4-FFF2-40B4-BE49-F238E27FC236}">
                <a16:creationId xmlns:a16="http://schemas.microsoft.com/office/drawing/2014/main" id="{4AA2EFD1-1E6D-B34B-AB35-3DFF738D10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6083" y="2966058"/>
            <a:ext cx="3231395" cy="1270548"/>
          </a:xfrm>
          <a:prstGeom prst="rect">
            <a:avLst/>
          </a:prstGeom>
        </p:spPr>
      </p:pic>
      <p:sp>
        <p:nvSpPr>
          <p:cNvPr id="23" name="Rektangel 22">
            <a:extLst>
              <a:ext uri="{FF2B5EF4-FFF2-40B4-BE49-F238E27FC236}">
                <a16:creationId xmlns:a16="http://schemas.microsoft.com/office/drawing/2014/main" id="{3E46DB34-52B4-1E45-9DB3-E03B31FB771D}"/>
              </a:ext>
            </a:extLst>
          </p:cNvPr>
          <p:cNvSpPr/>
          <p:nvPr/>
        </p:nvSpPr>
        <p:spPr>
          <a:xfrm>
            <a:off x="5685248" y="4497940"/>
            <a:ext cx="4850582" cy="600164"/>
          </a:xfrm>
          <a:prstGeom prst="rect">
            <a:avLst/>
          </a:prstGeom>
        </p:spPr>
        <p:txBody>
          <a:bodyPr wrap="square">
            <a:spAutoFit/>
          </a:bodyPr>
          <a:lstStyle/>
          <a:p>
            <a:r>
              <a:rPr lang="en-US" sz="1100" dirty="0" err="1">
                <a:solidFill>
                  <a:srgbClr val="7F7F7F"/>
                </a:solidFill>
              </a:rPr>
              <a:t>Fisayo</a:t>
            </a:r>
            <a:r>
              <a:rPr lang="en-US" sz="1100" dirty="0">
                <a:solidFill>
                  <a:srgbClr val="7F7F7F"/>
                </a:solidFill>
              </a:rPr>
              <a:t> Caleb </a:t>
            </a:r>
            <a:r>
              <a:rPr lang="en-US" sz="1100" dirty="0" err="1">
                <a:solidFill>
                  <a:srgbClr val="7F7F7F"/>
                </a:solidFill>
              </a:rPr>
              <a:t>Sangoboye</a:t>
            </a:r>
            <a:r>
              <a:rPr lang="en-US" sz="1100" dirty="0">
                <a:solidFill>
                  <a:srgbClr val="7F7F7F"/>
                </a:solidFill>
              </a:rPr>
              <a:t>, Mikkel Baun Kjærgaard: </a:t>
            </a:r>
            <a:r>
              <a:rPr lang="en-US" sz="1100" dirty="0" err="1">
                <a:solidFill>
                  <a:srgbClr val="7F7F7F"/>
                </a:solidFill>
              </a:rPr>
              <a:t>PLCount</a:t>
            </a:r>
            <a:r>
              <a:rPr lang="en-US" sz="1100" dirty="0">
                <a:solidFill>
                  <a:srgbClr val="7F7F7F"/>
                </a:solidFill>
              </a:rPr>
              <a:t>: A Probabilistic Fusion Algorithm for Accurately Estimating Occupancy from 3D Camera Counts. </a:t>
            </a:r>
            <a:r>
              <a:rPr lang="en-US" sz="1100" dirty="0" err="1">
                <a:solidFill>
                  <a:srgbClr val="7F7F7F"/>
                </a:solidFill>
              </a:rPr>
              <a:t>BuildSys@SenSys</a:t>
            </a:r>
            <a:r>
              <a:rPr lang="en-US" sz="1100" dirty="0">
                <a:solidFill>
                  <a:srgbClr val="7F7F7F"/>
                </a:solidFill>
              </a:rPr>
              <a:t> 2016: 147-156</a:t>
            </a:r>
          </a:p>
        </p:txBody>
      </p:sp>
      <p:sp>
        <p:nvSpPr>
          <p:cNvPr id="3" name="Rektangel 2">
            <a:extLst>
              <a:ext uri="{FF2B5EF4-FFF2-40B4-BE49-F238E27FC236}">
                <a16:creationId xmlns:a16="http://schemas.microsoft.com/office/drawing/2014/main" id="{06F5F9F9-9E61-8544-AB98-8B93DD187225}"/>
              </a:ext>
            </a:extLst>
          </p:cNvPr>
          <p:cNvSpPr/>
          <p:nvPr/>
        </p:nvSpPr>
        <p:spPr>
          <a:xfrm>
            <a:off x="587799" y="3907380"/>
            <a:ext cx="4384620" cy="2308324"/>
          </a:xfrm>
          <a:prstGeom prst="rect">
            <a:avLst/>
          </a:prstGeom>
        </p:spPr>
        <p:txBody>
          <a:bodyPr wrap="square">
            <a:spAutoFit/>
          </a:bodyPr>
          <a:lstStyle/>
          <a:p>
            <a:r>
              <a:rPr lang="en-GB" dirty="0"/>
              <a:t>30 days from September to October 2016 which are busy months in the building. </a:t>
            </a:r>
          </a:p>
          <a:p>
            <a:endParaRPr lang="en-GB" dirty="0"/>
          </a:p>
          <a:p>
            <a:r>
              <a:rPr lang="en-GB" dirty="0"/>
              <a:t>The dataset contains: </a:t>
            </a:r>
            <a:br>
              <a:rPr lang="en-GB" dirty="0"/>
            </a:br>
            <a:r>
              <a:rPr lang="en-GB" dirty="0"/>
              <a:t>345,600 people counts</a:t>
            </a:r>
            <a:br>
              <a:rPr lang="en-GB" dirty="0"/>
            </a:br>
            <a:r>
              <a:rPr lang="en-GB" dirty="0"/>
              <a:t>3,499,200 motion sensor readings 3,844,000 CO</a:t>
            </a:r>
            <a:r>
              <a:rPr lang="en-GB" baseline="-25000" dirty="0"/>
              <a:t>2</a:t>
            </a:r>
            <a:r>
              <a:rPr lang="en-GB" dirty="0"/>
              <a:t> readings</a:t>
            </a:r>
          </a:p>
        </p:txBody>
      </p:sp>
    </p:spTree>
    <p:extLst>
      <p:ext uri="{BB962C8B-B14F-4D97-AF65-F5344CB8AC3E}">
        <p14:creationId xmlns:p14="http://schemas.microsoft.com/office/powerpoint/2010/main" val="24970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14E967DC-506B-C843-81BD-4CE4D179ABEA}"/>
              </a:ext>
            </a:extLst>
          </p:cNvPr>
          <p:cNvSpPr>
            <a:spLocks noGrp="1"/>
          </p:cNvSpPr>
          <p:nvPr>
            <p:ph type="dt" sz="half" idx="20"/>
          </p:nvPr>
        </p:nvSpPr>
        <p:spPr/>
        <p:txBody>
          <a:bodyPr/>
          <a:lstStyle/>
          <a:p>
            <a:fld id="{3A434898-11DC-4641-B0D7-A1E9A2421586}" type="datetime1">
              <a:rPr lang="en-GB" smtClean="0"/>
              <a:t>24/02/2021</a:t>
            </a:fld>
            <a:endParaRPr lang="en-GB" dirty="0"/>
          </a:p>
        </p:txBody>
      </p:sp>
      <p:sp>
        <p:nvSpPr>
          <p:cNvPr id="5" name="Pladsholder til slidenummer 4">
            <a:extLst>
              <a:ext uri="{FF2B5EF4-FFF2-40B4-BE49-F238E27FC236}">
                <a16:creationId xmlns:a16="http://schemas.microsoft.com/office/drawing/2014/main" id="{0F7F7E24-B0D3-E640-BD7F-903774B62C84}"/>
              </a:ext>
            </a:extLst>
          </p:cNvPr>
          <p:cNvSpPr>
            <a:spLocks noGrp="1"/>
          </p:cNvSpPr>
          <p:nvPr>
            <p:ph type="sldNum" sz="quarter" idx="22"/>
          </p:nvPr>
        </p:nvSpPr>
        <p:spPr/>
        <p:txBody>
          <a:bodyPr/>
          <a:lstStyle/>
          <a:p>
            <a:fld id="{45D37B1E-C366-494F-A587-962AD9AABC83}" type="slidenum">
              <a:rPr lang="en-GB" smtClean="0"/>
              <a:pPr/>
              <a:t>14</a:t>
            </a:fld>
            <a:endParaRPr lang="en-GB" dirty="0"/>
          </a:p>
        </p:txBody>
      </p:sp>
      <p:pic>
        <p:nvPicPr>
          <p:cNvPr id="7" name="Billede 6">
            <a:extLst>
              <a:ext uri="{FF2B5EF4-FFF2-40B4-BE49-F238E27FC236}">
                <a16:creationId xmlns:a16="http://schemas.microsoft.com/office/drawing/2014/main" id="{8092F83F-81B2-0147-BBEB-297E92E433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6375" y="0"/>
            <a:ext cx="10715625" cy="6858000"/>
          </a:xfrm>
          <a:prstGeom prst="rect">
            <a:avLst/>
          </a:prstGeom>
        </p:spPr>
      </p:pic>
      <p:sp>
        <p:nvSpPr>
          <p:cNvPr id="8" name="Tekstfelt 7">
            <a:extLst>
              <a:ext uri="{FF2B5EF4-FFF2-40B4-BE49-F238E27FC236}">
                <a16:creationId xmlns:a16="http://schemas.microsoft.com/office/drawing/2014/main" id="{AA2F92C2-082B-8249-9E9C-0811C06E8734}"/>
              </a:ext>
            </a:extLst>
          </p:cNvPr>
          <p:cNvSpPr txBox="1"/>
          <p:nvPr/>
        </p:nvSpPr>
        <p:spPr>
          <a:xfrm>
            <a:off x="3050698" y="5441308"/>
            <a:ext cx="694101" cy="246221"/>
          </a:xfrm>
          <a:prstGeom prst="rect">
            <a:avLst/>
          </a:prstGeom>
          <a:noFill/>
        </p:spPr>
        <p:txBody>
          <a:bodyPr wrap="none" lIns="0" tIns="0" rIns="0" bIns="0" rtlCol="0">
            <a:spAutoFit/>
          </a:bodyPr>
          <a:lstStyle/>
          <a:p>
            <a:r>
              <a:rPr lang="en-GB" sz="1600" dirty="0"/>
              <a:t>Sunday</a:t>
            </a:r>
          </a:p>
        </p:txBody>
      </p:sp>
      <p:sp>
        <p:nvSpPr>
          <p:cNvPr id="9" name="Tekstfelt 8">
            <a:extLst>
              <a:ext uri="{FF2B5EF4-FFF2-40B4-BE49-F238E27FC236}">
                <a16:creationId xmlns:a16="http://schemas.microsoft.com/office/drawing/2014/main" id="{D70B803D-AA84-1545-95DB-34F65F5B6B9B}"/>
              </a:ext>
            </a:extLst>
          </p:cNvPr>
          <p:cNvSpPr txBox="1"/>
          <p:nvPr/>
        </p:nvSpPr>
        <p:spPr>
          <a:xfrm>
            <a:off x="6447561" y="5437848"/>
            <a:ext cx="729367" cy="246221"/>
          </a:xfrm>
          <a:prstGeom prst="rect">
            <a:avLst/>
          </a:prstGeom>
          <a:noFill/>
        </p:spPr>
        <p:txBody>
          <a:bodyPr wrap="none" lIns="0" tIns="0" rIns="0" bIns="0" rtlCol="0">
            <a:spAutoFit/>
          </a:bodyPr>
          <a:lstStyle/>
          <a:p>
            <a:r>
              <a:rPr lang="en-GB" sz="1600" dirty="0"/>
              <a:t>Monday</a:t>
            </a:r>
          </a:p>
        </p:txBody>
      </p:sp>
      <p:sp>
        <p:nvSpPr>
          <p:cNvPr id="10" name="Tekstfelt 9">
            <a:extLst>
              <a:ext uri="{FF2B5EF4-FFF2-40B4-BE49-F238E27FC236}">
                <a16:creationId xmlns:a16="http://schemas.microsoft.com/office/drawing/2014/main" id="{013D224D-3F06-FC46-B9CE-9E1C5128F4E7}"/>
              </a:ext>
            </a:extLst>
          </p:cNvPr>
          <p:cNvSpPr txBox="1"/>
          <p:nvPr/>
        </p:nvSpPr>
        <p:spPr>
          <a:xfrm>
            <a:off x="9879690" y="5437848"/>
            <a:ext cx="777842" cy="246221"/>
          </a:xfrm>
          <a:prstGeom prst="rect">
            <a:avLst/>
          </a:prstGeom>
          <a:noFill/>
        </p:spPr>
        <p:txBody>
          <a:bodyPr wrap="none" lIns="0" tIns="0" rIns="0" bIns="0" rtlCol="0">
            <a:spAutoFit/>
          </a:bodyPr>
          <a:lstStyle/>
          <a:p>
            <a:r>
              <a:rPr lang="en-GB" sz="1600" dirty="0"/>
              <a:t>Tuesday</a:t>
            </a:r>
          </a:p>
        </p:txBody>
      </p:sp>
    </p:spTree>
    <p:extLst>
      <p:ext uri="{BB962C8B-B14F-4D97-AF65-F5344CB8AC3E}">
        <p14:creationId xmlns:p14="http://schemas.microsoft.com/office/powerpoint/2010/main" val="75559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66C5E-4232-1949-AFE9-4F3E471EF125}"/>
              </a:ext>
            </a:extLst>
          </p:cNvPr>
          <p:cNvSpPr>
            <a:spLocks noGrp="1"/>
          </p:cNvSpPr>
          <p:nvPr>
            <p:ph type="title"/>
          </p:nvPr>
        </p:nvSpPr>
        <p:spPr/>
        <p:txBody>
          <a:bodyPr/>
          <a:lstStyle/>
          <a:p>
            <a:endParaRPr lang="en-GB"/>
          </a:p>
        </p:txBody>
      </p:sp>
      <p:sp>
        <p:nvSpPr>
          <p:cNvPr id="4" name="Pladsholder til dato 3">
            <a:extLst>
              <a:ext uri="{FF2B5EF4-FFF2-40B4-BE49-F238E27FC236}">
                <a16:creationId xmlns:a16="http://schemas.microsoft.com/office/drawing/2014/main" id="{044E11A9-86B9-644E-BC90-C301B8A571C8}"/>
              </a:ext>
            </a:extLst>
          </p:cNvPr>
          <p:cNvSpPr>
            <a:spLocks noGrp="1"/>
          </p:cNvSpPr>
          <p:nvPr>
            <p:ph type="dt" sz="half" idx="20"/>
          </p:nvPr>
        </p:nvSpPr>
        <p:spPr/>
        <p:txBody>
          <a:bodyPr/>
          <a:lstStyle/>
          <a:p>
            <a:fld id="{BAEF4B4E-4F41-7D4A-8023-DEDB614354F0}" type="datetime1">
              <a:rPr lang="en-GB" smtClean="0"/>
              <a:t>24/02/2021</a:t>
            </a:fld>
            <a:endParaRPr lang="en-GB" dirty="0"/>
          </a:p>
        </p:txBody>
      </p:sp>
      <p:sp>
        <p:nvSpPr>
          <p:cNvPr id="5" name="Pladsholder til slidenummer 4">
            <a:extLst>
              <a:ext uri="{FF2B5EF4-FFF2-40B4-BE49-F238E27FC236}">
                <a16:creationId xmlns:a16="http://schemas.microsoft.com/office/drawing/2014/main" id="{33FCBB04-BBEC-6941-9F5B-AD1EC679B5C3}"/>
              </a:ext>
            </a:extLst>
          </p:cNvPr>
          <p:cNvSpPr>
            <a:spLocks noGrp="1"/>
          </p:cNvSpPr>
          <p:nvPr>
            <p:ph type="sldNum" sz="quarter" idx="22"/>
          </p:nvPr>
        </p:nvSpPr>
        <p:spPr/>
        <p:txBody>
          <a:bodyPr/>
          <a:lstStyle/>
          <a:p>
            <a:fld id="{45D37B1E-C366-494F-A587-962AD9AABC83}" type="slidenum">
              <a:rPr lang="en-GB" smtClean="0"/>
              <a:pPr/>
              <a:t>15</a:t>
            </a:fld>
            <a:endParaRPr lang="en-GB" dirty="0"/>
          </a:p>
        </p:txBody>
      </p:sp>
      <p:pic>
        <p:nvPicPr>
          <p:cNvPr id="7" name="Billede 6" descr="Et billede, der indeholder tekst, kort, væg, indendørs&#10;&#10;Automatisk genereret beskrivelse">
            <a:extLst>
              <a:ext uri="{FF2B5EF4-FFF2-40B4-BE49-F238E27FC236}">
                <a16:creationId xmlns:a16="http://schemas.microsoft.com/office/drawing/2014/main" id="{0241F76D-1819-0D42-AA67-836F8BC52F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6375" y="0"/>
            <a:ext cx="10715625" cy="6858000"/>
          </a:xfrm>
          <a:prstGeom prst="rect">
            <a:avLst/>
          </a:prstGeom>
        </p:spPr>
      </p:pic>
    </p:spTree>
    <p:extLst>
      <p:ext uri="{BB962C8B-B14F-4D97-AF65-F5344CB8AC3E}">
        <p14:creationId xmlns:p14="http://schemas.microsoft.com/office/powerpoint/2010/main" val="156196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C0A52-5C73-DA4E-AFDC-2648C321A122}"/>
              </a:ext>
            </a:extLst>
          </p:cNvPr>
          <p:cNvSpPr>
            <a:spLocks noGrp="1"/>
          </p:cNvSpPr>
          <p:nvPr>
            <p:ph type="title"/>
          </p:nvPr>
        </p:nvSpPr>
        <p:spPr/>
        <p:txBody>
          <a:bodyPr/>
          <a:lstStyle/>
          <a:p>
            <a:endParaRPr lang="en-GB"/>
          </a:p>
        </p:txBody>
      </p:sp>
      <p:sp>
        <p:nvSpPr>
          <p:cNvPr id="4" name="Pladsholder til dato 3">
            <a:extLst>
              <a:ext uri="{FF2B5EF4-FFF2-40B4-BE49-F238E27FC236}">
                <a16:creationId xmlns:a16="http://schemas.microsoft.com/office/drawing/2014/main" id="{4139A3BA-A5AB-BE43-B404-830C9561D6FA}"/>
              </a:ext>
            </a:extLst>
          </p:cNvPr>
          <p:cNvSpPr>
            <a:spLocks noGrp="1"/>
          </p:cNvSpPr>
          <p:nvPr>
            <p:ph type="dt" sz="half" idx="20"/>
          </p:nvPr>
        </p:nvSpPr>
        <p:spPr/>
        <p:txBody>
          <a:bodyPr/>
          <a:lstStyle/>
          <a:p>
            <a:fld id="{4C982684-93FB-AF4A-85D4-3BEC5ED8EFA9}" type="datetime1">
              <a:rPr lang="en-GB" smtClean="0"/>
              <a:t>24/02/2021</a:t>
            </a:fld>
            <a:endParaRPr lang="en-GB" dirty="0"/>
          </a:p>
        </p:txBody>
      </p:sp>
      <p:sp>
        <p:nvSpPr>
          <p:cNvPr id="5" name="Pladsholder til slidenummer 4">
            <a:extLst>
              <a:ext uri="{FF2B5EF4-FFF2-40B4-BE49-F238E27FC236}">
                <a16:creationId xmlns:a16="http://schemas.microsoft.com/office/drawing/2014/main" id="{547EA117-DBF4-0B49-8E5A-EF978521BD09}"/>
              </a:ext>
            </a:extLst>
          </p:cNvPr>
          <p:cNvSpPr>
            <a:spLocks noGrp="1"/>
          </p:cNvSpPr>
          <p:nvPr>
            <p:ph type="sldNum" sz="quarter" idx="22"/>
          </p:nvPr>
        </p:nvSpPr>
        <p:spPr/>
        <p:txBody>
          <a:bodyPr/>
          <a:lstStyle/>
          <a:p>
            <a:fld id="{45D37B1E-C366-494F-A587-962AD9AABC83}" type="slidenum">
              <a:rPr lang="en-GB" smtClean="0"/>
              <a:pPr/>
              <a:t>16</a:t>
            </a:fld>
            <a:endParaRPr lang="en-GB" dirty="0"/>
          </a:p>
        </p:txBody>
      </p:sp>
      <p:pic>
        <p:nvPicPr>
          <p:cNvPr id="7" name="Billede 6">
            <a:extLst>
              <a:ext uri="{FF2B5EF4-FFF2-40B4-BE49-F238E27FC236}">
                <a16:creationId xmlns:a16="http://schemas.microsoft.com/office/drawing/2014/main" id="{92A8E498-EA4C-314E-9A76-11E3C704EB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6375" y="0"/>
            <a:ext cx="10715625" cy="6858000"/>
          </a:xfrm>
          <a:prstGeom prst="rect">
            <a:avLst/>
          </a:prstGeom>
        </p:spPr>
      </p:pic>
    </p:spTree>
    <p:extLst>
      <p:ext uri="{BB962C8B-B14F-4D97-AF65-F5344CB8AC3E}">
        <p14:creationId xmlns:p14="http://schemas.microsoft.com/office/powerpoint/2010/main" val="775810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4F357-5F8D-E649-9587-7AD92811A3D0}"/>
              </a:ext>
            </a:extLst>
          </p:cNvPr>
          <p:cNvSpPr>
            <a:spLocks noGrp="1"/>
          </p:cNvSpPr>
          <p:nvPr>
            <p:ph type="title"/>
          </p:nvPr>
        </p:nvSpPr>
        <p:spPr/>
        <p:txBody>
          <a:bodyPr/>
          <a:lstStyle/>
          <a:p>
            <a:endParaRPr lang="en-GB"/>
          </a:p>
        </p:txBody>
      </p:sp>
      <p:sp>
        <p:nvSpPr>
          <p:cNvPr id="4" name="Pladsholder til dato 3">
            <a:extLst>
              <a:ext uri="{FF2B5EF4-FFF2-40B4-BE49-F238E27FC236}">
                <a16:creationId xmlns:a16="http://schemas.microsoft.com/office/drawing/2014/main" id="{8B7F490A-D86E-6F49-A2BB-E62FAC7AB86E}"/>
              </a:ext>
            </a:extLst>
          </p:cNvPr>
          <p:cNvSpPr>
            <a:spLocks noGrp="1"/>
          </p:cNvSpPr>
          <p:nvPr>
            <p:ph type="dt" sz="half" idx="20"/>
          </p:nvPr>
        </p:nvSpPr>
        <p:spPr/>
        <p:txBody>
          <a:bodyPr/>
          <a:lstStyle/>
          <a:p>
            <a:fld id="{7695347B-01D6-8442-97DD-9A6F465A749A}" type="datetime1">
              <a:rPr lang="en-GB" smtClean="0"/>
              <a:t>24/02/2021</a:t>
            </a:fld>
            <a:endParaRPr lang="en-GB" dirty="0"/>
          </a:p>
        </p:txBody>
      </p:sp>
      <p:sp>
        <p:nvSpPr>
          <p:cNvPr id="5" name="Pladsholder til slidenummer 4">
            <a:extLst>
              <a:ext uri="{FF2B5EF4-FFF2-40B4-BE49-F238E27FC236}">
                <a16:creationId xmlns:a16="http://schemas.microsoft.com/office/drawing/2014/main" id="{BF5DB33A-A37C-3447-9CF3-9F485ED7D66B}"/>
              </a:ext>
            </a:extLst>
          </p:cNvPr>
          <p:cNvSpPr>
            <a:spLocks noGrp="1"/>
          </p:cNvSpPr>
          <p:nvPr>
            <p:ph type="sldNum" sz="quarter" idx="22"/>
          </p:nvPr>
        </p:nvSpPr>
        <p:spPr/>
        <p:txBody>
          <a:bodyPr/>
          <a:lstStyle/>
          <a:p>
            <a:fld id="{45D37B1E-C366-494F-A587-962AD9AABC83}" type="slidenum">
              <a:rPr lang="en-GB" smtClean="0"/>
              <a:pPr/>
              <a:t>17</a:t>
            </a:fld>
            <a:endParaRPr lang="en-GB" dirty="0"/>
          </a:p>
        </p:txBody>
      </p:sp>
      <p:pic>
        <p:nvPicPr>
          <p:cNvPr id="13" name="Billede 12">
            <a:extLst>
              <a:ext uri="{FF2B5EF4-FFF2-40B4-BE49-F238E27FC236}">
                <a16:creationId xmlns:a16="http://schemas.microsoft.com/office/drawing/2014/main" id="{6264F4B1-7061-4C46-BB68-0DC69B0129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6375" y="0"/>
            <a:ext cx="10715625" cy="6858000"/>
          </a:xfrm>
          <a:prstGeom prst="rect">
            <a:avLst/>
          </a:prstGeom>
        </p:spPr>
      </p:pic>
    </p:spTree>
    <p:extLst>
      <p:ext uri="{BB962C8B-B14F-4D97-AF65-F5344CB8AC3E}">
        <p14:creationId xmlns:p14="http://schemas.microsoft.com/office/powerpoint/2010/main" val="1777739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14E967DC-506B-C843-81BD-4CE4D179ABEA}"/>
              </a:ext>
            </a:extLst>
          </p:cNvPr>
          <p:cNvSpPr>
            <a:spLocks noGrp="1"/>
          </p:cNvSpPr>
          <p:nvPr>
            <p:ph type="dt" sz="half" idx="20"/>
          </p:nvPr>
        </p:nvSpPr>
        <p:spPr/>
        <p:txBody>
          <a:bodyPr/>
          <a:lstStyle/>
          <a:p>
            <a:fld id="{3A434898-11DC-4641-B0D7-A1E9A2421586}" type="datetime1">
              <a:rPr lang="en-GB" smtClean="0"/>
              <a:t>24/02/2021</a:t>
            </a:fld>
            <a:endParaRPr lang="en-GB" dirty="0"/>
          </a:p>
        </p:txBody>
      </p:sp>
      <p:sp>
        <p:nvSpPr>
          <p:cNvPr id="5" name="Pladsholder til slidenummer 4">
            <a:extLst>
              <a:ext uri="{FF2B5EF4-FFF2-40B4-BE49-F238E27FC236}">
                <a16:creationId xmlns:a16="http://schemas.microsoft.com/office/drawing/2014/main" id="{0F7F7E24-B0D3-E640-BD7F-903774B62C84}"/>
              </a:ext>
            </a:extLst>
          </p:cNvPr>
          <p:cNvSpPr>
            <a:spLocks noGrp="1"/>
          </p:cNvSpPr>
          <p:nvPr>
            <p:ph type="sldNum" sz="quarter" idx="22"/>
          </p:nvPr>
        </p:nvSpPr>
        <p:spPr/>
        <p:txBody>
          <a:bodyPr/>
          <a:lstStyle/>
          <a:p>
            <a:fld id="{45D37B1E-C366-494F-A587-962AD9AABC83}" type="slidenum">
              <a:rPr lang="en-GB" smtClean="0"/>
              <a:pPr/>
              <a:t>18</a:t>
            </a:fld>
            <a:endParaRPr lang="en-GB" dirty="0"/>
          </a:p>
        </p:txBody>
      </p:sp>
      <p:pic>
        <p:nvPicPr>
          <p:cNvPr id="3" name="Billede 2">
            <a:extLst>
              <a:ext uri="{FF2B5EF4-FFF2-40B4-BE49-F238E27FC236}">
                <a16:creationId xmlns:a16="http://schemas.microsoft.com/office/drawing/2014/main" id="{B71484B8-D8D0-2644-A74E-4A4F60CBF2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6375" y="0"/>
            <a:ext cx="10715625" cy="6858000"/>
          </a:xfrm>
          <a:prstGeom prst="rect">
            <a:avLst/>
          </a:prstGeom>
        </p:spPr>
      </p:pic>
    </p:spTree>
    <p:extLst>
      <p:ext uri="{BB962C8B-B14F-4D97-AF65-F5344CB8AC3E}">
        <p14:creationId xmlns:p14="http://schemas.microsoft.com/office/powerpoint/2010/main" val="2333710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66C5E-4232-1949-AFE9-4F3E471EF125}"/>
              </a:ext>
            </a:extLst>
          </p:cNvPr>
          <p:cNvSpPr>
            <a:spLocks noGrp="1"/>
          </p:cNvSpPr>
          <p:nvPr>
            <p:ph type="title"/>
          </p:nvPr>
        </p:nvSpPr>
        <p:spPr/>
        <p:txBody>
          <a:bodyPr/>
          <a:lstStyle/>
          <a:p>
            <a:endParaRPr lang="en-GB"/>
          </a:p>
        </p:txBody>
      </p:sp>
      <p:sp>
        <p:nvSpPr>
          <p:cNvPr id="4" name="Pladsholder til dato 3">
            <a:extLst>
              <a:ext uri="{FF2B5EF4-FFF2-40B4-BE49-F238E27FC236}">
                <a16:creationId xmlns:a16="http://schemas.microsoft.com/office/drawing/2014/main" id="{044E11A9-86B9-644E-BC90-C301B8A571C8}"/>
              </a:ext>
            </a:extLst>
          </p:cNvPr>
          <p:cNvSpPr>
            <a:spLocks noGrp="1"/>
          </p:cNvSpPr>
          <p:nvPr>
            <p:ph type="dt" sz="half" idx="20"/>
          </p:nvPr>
        </p:nvSpPr>
        <p:spPr/>
        <p:txBody>
          <a:bodyPr/>
          <a:lstStyle/>
          <a:p>
            <a:fld id="{BAEF4B4E-4F41-7D4A-8023-DEDB614354F0}" type="datetime1">
              <a:rPr lang="en-GB" smtClean="0"/>
              <a:t>24/02/2021</a:t>
            </a:fld>
            <a:endParaRPr lang="en-GB" dirty="0"/>
          </a:p>
        </p:txBody>
      </p:sp>
      <p:sp>
        <p:nvSpPr>
          <p:cNvPr id="5" name="Pladsholder til slidenummer 4">
            <a:extLst>
              <a:ext uri="{FF2B5EF4-FFF2-40B4-BE49-F238E27FC236}">
                <a16:creationId xmlns:a16="http://schemas.microsoft.com/office/drawing/2014/main" id="{33FCBB04-BBEC-6941-9F5B-AD1EC679B5C3}"/>
              </a:ext>
            </a:extLst>
          </p:cNvPr>
          <p:cNvSpPr>
            <a:spLocks noGrp="1"/>
          </p:cNvSpPr>
          <p:nvPr>
            <p:ph type="sldNum" sz="quarter" idx="22"/>
          </p:nvPr>
        </p:nvSpPr>
        <p:spPr/>
        <p:txBody>
          <a:bodyPr/>
          <a:lstStyle/>
          <a:p>
            <a:fld id="{45D37B1E-C366-494F-A587-962AD9AABC83}" type="slidenum">
              <a:rPr lang="en-GB" smtClean="0"/>
              <a:pPr/>
              <a:t>19</a:t>
            </a:fld>
            <a:endParaRPr lang="en-GB" dirty="0"/>
          </a:p>
        </p:txBody>
      </p:sp>
      <p:pic>
        <p:nvPicPr>
          <p:cNvPr id="6" name="Billede 5">
            <a:extLst>
              <a:ext uri="{FF2B5EF4-FFF2-40B4-BE49-F238E27FC236}">
                <a16:creationId xmlns:a16="http://schemas.microsoft.com/office/drawing/2014/main" id="{5B6ED34B-B225-D844-B8CD-11F0AEF420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6375" y="0"/>
            <a:ext cx="10715625" cy="6858000"/>
          </a:xfrm>
          <a:prstGeom prst="rect">
            <a:avLst/>
          </a:prstGeom>
        </p:spPr>
      </p:pic>
    </p:spTree>
    <p:extLst>
      <p:ext uri="{BB962C8B-B14F-4D97-AF65-F5344CB8AC3E}">
        <p14:creationId xmlns:p14="http://schemas.microsoft.com/office/powerpoint/2010/main" val="256025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815B622-B7BF-F545-9408-26253328D31C}"/>
              </a:ext>
            </a:extLst>
          </p:cNvPr>
          <p:cNvSpPr>
            <a:spLocks noGrp="1"/>
          </p:cNvSpPr>
          <p:nvPr>
            <p:ph type="dt" sz="half" idx="2"/>
          </p:nvPr>
        </p:nvSpPr>
        <p:spPr/>
        <p:txBody>
          <a:bodyPr/>
          <a:lstStyle/>
          <a:p>
            <a:fld id="{39651F4A-5ADD-EE41-A905-FFCF1A079A37}" type="datetime1">
              <a:rPr lang="en-GB" smtClean="0"/>
              <a:t>24/02/2021</a:t>
            </a:fld>
            <a:endParaRPr lang="en-GB" dirty="0"/>
          </a:p>
        </p:txBody>
      </p:sp>
      <p:sp>
        <p:nvSpPr>
          <p:cNvPr id="4" name="AutoShape 2">
            <a:extLst>
              <a:ext uri="{FF2B5EF4-FFF2-40B4-BE49-F238E27FC236}">
                <a16:creationId xmlns:a16="http://schemas.microsoft.com/office/drawing/2014/main" id="{5CEBE8C2-0EF6-7E4F-B515-4633FDD1B8D6}"/>
              </a:ext>
            </a:extLst>
          </p:cNvPr>
          <p:cNvSpPr>
            <a:spLocks noChangeAspect="1" noChangeArrowheads="1"/>
          </p:cNvSpPr>
          <p:nvPr/>
        </p:nvSpPr>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a:extLst>
              <a:ext uri="{FF2B5EF4-FFF2-40B4-BE49-F238E27FC236}">
                <a16:creationId xmlns:a16="http://schemas.microsoft.com/office/drawing/2014/main" id="{2BDA66AB-5B45-234F-8B96-CC95284F524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50" y="457200"/>
            <a:ext cx="12185650"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49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C0A52-5C73-DA4E-AFDC-2648C321A122}"/>
              </a:ext>
            </a:extLst>
          </p:cNvPr>
          <p:cNvSpPr>
            <a:spLocks noGrp="1"/>
          </p:cNvSpPr>
          <p:nvPr>
            <p:ph type="title"/>
          </p:nvPr>
        </p:nvSpPr>
        <p:spPr/>
        <p:txBody>
          <a:bodyPr/>
          <a:lstStyle/>
          <a:p>
            <a:endParaRPr lang="en-GB"/>
          </a:p>
        </p:txBody>
      </p:sp>
      <p:sp>
        <p:nvSpPr>
          <p:cNvPr id="4" name="Pladsholder til dato 3">
            <a:extLst>
              <a:ext uri="{FF2B5EF4-FFF2-40B4-BE49-F238E27FC236}">
                <a16:creationId xmlns:a16="http://schemas.microsoft.com/office/drawing/2014/main" id="{4139A3BA-A5AB-BE43-B404-830C9561D6FA}"/>
              </a:ext>
            </a:extLst>
          </p:cNvPr>
          <p:cNvSpPr>
            <a:spLocks noGrp="1"/>
          </p:cNvSpPr>
          <p:nvPr>
            <p:ph type="dt" sz="half" idx="20"/>
          </p:nvPr>
        </p:nvSpPr>
        <p:spPr/>
        <p:txBody>
          <a:bodyPr/>
          <a:lstStyle/>
          <a:p>
            <a:fld id="{4C982684-93FB-AF4A-85D4-3BEC5ED8EFA9}" type="datetime1">
              <a:rPr lang="en-GB" smtClean="0"/>
              <a:t>24/02/2021</a:t>
            </a:fld>
            <a:endParaRPr lang="en-GB" dirty="0"/>
          </a:p>
        </p:txBody>
      </p:sp>
      <p:sp>
        <p:nvSpPr>
          <p:cNvPr id="5" name="Pladsholder til slidenummer 4">
            <a:extLst>
              <a:ext uri="{FF2B5EF4-FFF2-40B4-BE49-F238E27FC236}">
                <a16:creationId xmlns:a16="http://schemas.microsoft.com/office/drawing/2014/main" id="{547EA117-DBF4-0B49-8E5A-EF978521BD09}"/>
              </a:ext>
            </a:extLst>
          </p:cNvPr>
          <p:cNvSpPr>
            <a:spLocks noGrp="1"/>
          </p:cNvSpPr>
          <p:nvPr>
            <p:ph type="sldNum" sz="quarter" idx="22"/>
          </p:nvPr>
        </p:nvSpPr>
        <p:spPr/>
        <p:txBody>
          <a:bodyPr/>
          <a:lstStyle/>
          <a:p>
            <a:fld id="{45D37B1E-C366-494F-A587-962AD9AABC83}" type="slidenum">
              <a:rPr lang="en-GB" smtClean="0"/>
              <a:pPr/>
              <a:t>20</a:t>
            </a:fld>
            <a:endParaRPr lang="en-GB" dirty="0"/>
          </a:p>
        </p:txBody>
      </p:sp>
      <p:pic>
        <p:nvPicPr>
          <p:cNvPr id="6" name="Billede 5">
            <a:extLst>
              <a:ext uri="{FF2B5EF4-FFF2-40B4-BE49-F238E27FC236}">
                <a16:creationId xmlns:a16="http://schemas.microsoft.com/office/drawing/2014/main" id="{75B6EB8E-3AAB-194C-B1AF-8AC220EAE5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6375" y="0"/>
            <a:ext cx="10715625" cy="6858000"/>
          </a:xfrm>
          <a:prstGeom prst="rect">
            <a:avLst/>
          </a:prstGeom>
        </p:spPr>
      </p:pic>
    </p:spTree>
    <p:extLst>
      <p:ext uri="{BB962C8B-B14F-4D97-AF65-F5344CB8AC3E}">
        <p14:creationId xmlns:p14="http://schemas.microsoft.com/office/powerpoint/2010/main" val="3662543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C0A52-5C73-DA4E-AFDC-2648C321A122}"/>
              </a:ext>
            </a:extLst>
          </p:cNvPr>
          <p:cNvSpPr>
            <a:spLocks noGrp="1"/>
          </p:cNvSpPr>
          <p:nvPr>
            <p:ph type="title"/>
          </p:nvPr>
        </p:nvSpPr>
        <p:spPr/>
        <p:txBody>
          <a:bodyPr/>
          <a:lstStyle/>
          <a:p>
            <a:endParaRPr lang="en-GB"/>
          </a:p>
        </p:txBody>
      </p:sp>
      <p:sp>
        <p:nvSpPr>
          <p:cNvPr id="4" name="Pladsholder til dato 3">
            <a:extLst>
              <a:ext uri="{FF2B5EF4-FFF2-40B4-BE49-F238E27FC236}">
                <a16:creationId xmlns:a16="http://schemas.microsoft.com/office/drawing/2014/main" id="{4139A3BA-A5AB-BE43-B404-830C9561D6FA}"/>
              </a:ext>
            </a:extLst>
          </p:cNvPr>
          <p:cNvSpPr>
            <a:spLocks noGrp="1"/>
          </p:cNvSpPr>
          <p:nvPr>
            <p:ph type="dt" sz="half" idx="20"/>
          </p:nvPr>
        </p:nvSpPr>
        <p:spPr/>
        <p:txBody>
          <a:bodyPr/>
          <a:lstStyle/>
          <a:p>
            <a:fld id="{4C982684-93FB-AF4A-85D4-3BEC5ED8EFA9}" type="datetime1">
              <a:rPr lang="en-GB" smtClean="0"/>
              <a:t>24/02/2021</a:t>
            </a:fld>
            <a:endParaRPr lang="en-GB" dirty="0"/>
          </a:p>
        </p:txBody>
      </p:sp>
      <p:sp>
        <p:nvSpPr>
          <p:cNvPr id="5" name="Pladsholder til slidenummer 4">
            <a:extLst>
              <a:ext uri="{FF2B5EF4-FFF2-40B4-BE49-F238E27FC236}">
                <a16:creationId xmlns:a16="http://schemas.microsoft.com/office/drawing/2014/main" id="{547EA117-DBF4-0B49-8E5A-EF978521BD09}"/>
              </a:ext>
            </a:extLst>
          </p:cNvPr>
          <p:cNvSpPr>
            <a:spLocks noGrp="1"/>
          </p:cNvSpPr>
          <p:nvPr>
            <p:ph type="sldNum" sz="quarter" idx="22"/>
          </p:nvPr>
        </p:nvSpPr>
        <p:spPr/>
        <p:txBody>
          <a:bodyPr/>
          <a:lstStyle/>
          <a:p>
            <a:fld id="{45D37B1E-C366-494F-A587-962AD9AABC83}" type="slidenum">
              <a:rPr lang="en-GB" smtClean="0"/>
              <a:pPr/>
              <a:t>21</a:t>
            </a:fld>
            <a:endParaRPr lang="en-GB" dirty="0"/>
          </a:p>
        </p:txBody>
      </p:sp>
      <p:pic>
        <p:nvPicPr>
          <p:cNvPr id="7" name="Billede 6">
            <a:extLst>
              <a:ext uri="{FF2B5EF4-FFF2-40B4-BE49-F238E27FC236}">
                <a16:creationId xmlns:a16="http://schemas.microsoft.com/office/drawing/2014/main" id="{9AAAAEB8-7AE4-B249-BDA9-EC143AA96A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6375" y="0"/>
            <a:ext cx="10715625" cy="6858000"/>
          </a:xfrm>
          <a:prstGeom prst="rect">
            <a:avLst/>
          </a:prstGeom>
        </p:spPr>
      </p:pic>
    </p:spTree>
    <p:extLst>
      <p:ext uri="{BB962C8B-B14F-4D97-AF65-F5344CB8AC3E}">
        <p14:creationId xmlns:p14="http://schemas.microsoft.com/office/powerpoint/2010/main" val="131745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6731F-46BD-3A45-9762-2B59ED6AA6F8}"/>
              </a:ext>
            </a:extLst>
          </p:cNvPr>
          <p:cNvSpPr>
            <a:spLocks noGrp="1"/>
          </p:cNvSpPr>
          <p:nvPr>
            <p:ph type="title"/>
          </p:nvPr>
        </p:nvSpPr>
        <p:spPr/>
        <p:txBody>
          <a:bodyPr/>
          <a:lstStyle/>
          <a:p>
            <a:endParaRPr lang="en-GB"/>
          </a:p>
        </p:txBody>
      </p:sp>
      <p:sp>
        <p:nvSpPr>
          <p:cNvPr id="4" name="Pladsholder til dato 3">
            <a:extLst>
              <a:ext uri="{FF2B5EF4-FFF2-40B4-BE49-F238E27FC236}">
                <a16:creationId xmlns:a16="http://schemas.microsoft.com/office/drawing/2014/main" id="{423D16AC-896A-3446-B189-97DA59B75B8D}"/>
              </a:ext>
            </a:extLst>
          </p:cNvPr>
          <p:cNvSpPr>
            <a:spLocks noGrp="1"/>
          </p:cNvSpPr>
          <p:nvPr>
            <p:ph type="dt" sz="half" idx="20"/>
          </p:nvPr>
        </p:nvSpPr>
        <p:spPr/>
        <p:txBody>
          <a:bodyPr/>
          <a:lstStyle/>
          <a:p>
            <a:fld id="{6BD75A52-C378-2C47-AE7E-23E4120184A5}" type="datetime1">
              <a:rPr lang="en-GB" smtClean="0"/>
              <a:t>24/02/2021</a:t>
            </a:fld>
            <a:endParaRPr lang="en-GB" dirty="0"/>
          </a:p>
        </p:txBody>
      </p:sp>
      <p:sp>
        <p:nvSpPr>
          <p:cNvPr id="5" name="Pladsholder til slidenummer 4">
            <a:extLst>
              <a:ext uri="{FF2B5EF4-FFF2-40B4-BE49-F238E27FC236}">
                <a16:creationId xmlns:a16="http://schemas.microsoft.com/office/drawing/2014/main" id="{5F4D57B8-40D1-E242-A4B3-96FD90613E91}"/>
              </a:ext>
            </a:extLst>
          </p:cNvPr>
          <p:cNvSpPr>
            <a:spLocks noGrp="1"/>
          </p:cNvSpPr>
          <p:nvPr>
            <p:ph type="sldNum" sz="quarter" idx="22"/>
          </p:nvPr>
        </p:nvSpPr>
        <p:spPr/>
        <p:txBody>
          <a:bodyPr/>
          <a:lstStyle/>
          <a:p>
            <a:fld id="{45D37B1E-C366-494F-A587-962AD9AABC83}" type="slidenum">
              <a:rPr lang="en-GB" smtClean="0"/>
              <a:pPr/>
              <a:t>22</a:t>
            </a:fld>
            <a:endParaRPr lang="en-GB" dirty="0"/>
          </a:p>
        </p:txBody>
      </p:sp>
      <p:pic>
        <p:nvPicPr>
          <p:cNvPr id="7" name="Billede 6">
            <a:extLst>
              <a:ext uri="{FF2B5EF4-FFF2-40B4-BE49-F238E27FC236}">
                <a16:creationId xmlns:a16="http://schemas.microsoft.com/office/drawing/2014/main" id="{31E42280-53F1-5745-A2D9-647C9E575C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6375" y="0"/>
            <a:ext cx="10715625" cy="6858000"/>
          </a:xfrm>
          <a:prstGeom prst="rect">
            <a:avLst/>
          </a:prstGeom>
        </p:spPr>
      </p:pic>
    </p:spTree>
    <p:extLst>
      <p:ext uri="{BB962C8B-B14F-4D97-AF65-F5344CB8AC3E}">
        <p14:creationId xmlns:p14="http://schemas.microsoft.com/office/powerpoint/2010/main" val="13534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DC0B7-A384-EE4F-BCDD-06120990DD48}"/>
              </a:ext>
            </a:extLst>
          </p:cNvPr>
          <p:cNvSpPr>
            <a:spLocks noGrp="1"/>
          </p:cNvSpPr>
          <p:nvPr>
            <p:ph type="title"/>
          </p:nvPr>
        </p:nvSpPr>
        <p:spPr/>
        <p:txBody>
          <a:bodyPr/>
          <a:lstStyle/>
          <a:p>
            <a:r>
              <a:rPr lang="en-GB" dirty="0"/>
              <a:t>Case Study Conclusions</a:t>
            </a:r>
          </a:p>
        </p:txBody>
      </p:sp>
      <p:sp>
        <p:nvSpPr>
          <p:cNvPr id="3" name="Pladsholder til indhold 2">
            <a:extLst>
              <a:ext uri="{FF2B5EF4-FFF2-40B4-BE49-F238E27FC236}">
                <a16:creationId xmlns:a16="http://schemas.microsoft.com/office/drawing/2014/main" id="{007403F5-F43C-D54F-9D9B-51810325B236}"/>
              </a:ext>
            </a:extLst>
          </p:cNvPr>
          <p:cNvSpPr>
            <a:spLocks noGrp="1"/>
          </p:cNvSpPr>
          <p:nvPr>
            <p:ph sz="quarter" idx="19"/>
          </p:nvPr>
        </p:nvSpPr>
        <p:spPr>
          <a:xfrm>
            <a:off x="411163" y="1989138"/>
            <a:ext cx="10116575" cy="3864462"/>
          </a:xfrm>
        </p:spPr>
        <p:txBody>
          <a:bodyPr/>
          <a:lstStyle/>
          <a:p>
            <a:pPr marL="0" indent="0">
              <a:buNone/>
            </a:pPr>
            <a:r>
              <a:rPr lang="en-GB" sz="2400" dirty="0"/>
              <a:t>When placing sensors to subsample presence this case study suggest to:</a:t>
            </a:r>
          </a:p>
          <a:p>
            <a:pPr lvl="1"/>
            <a:r>
              <a:rPr lang="en-GB" sz="2000" dirty="0"/>
              <a:t>Select the largest rooms with the most predictable and representative presence characteristics</a:t>
            </a:r>
          </a:p>
          <a:p>
            <a:pPr lvl="1"/>
            <a:r>
              <a:rPr lang="en-GB" sz="2000" dirty="0"/>
              <a:t>Only covering 12% of the rooms gives a very small accuracy drop compared to sampling in all rooms.</a:t>
            </a:r>
          </a:p>
        </p:txBody>
      </p:sp>
      <p:sp>
        <p:nvSpPr>
          <p:cNvPr id="4" name="Pladsholder til dato 3">
            <a:extLst>
              <a:ext uri="{FF2B5EF4-FFF2-40B4-BE49-F238E27FC236}">
                <a16:creationId xmlns:a16="http://schemas.microsoft.com/office/drawing/2014/main" id="{4A00E0C4-FC94-BD47-AD38-1C58EB9CE901}"/>
              </a:ext>
            </a:extLst>
          </p:cNvPr>
          <p:cNvSpPr>
            <a:spLocks noGrp="1"/>
          </p:cNvSpPr>
          <p:nvPr>
            <p:ph type="dt" sz="half" idx="20"/>
          </p:nvPr>
        </p:nvSpPr>
        <p:spPr/>
        <p:txBody>
          <a:bodyPr/>
          <a:lstStyle/>
          <a:p>
            <a:fld id="{D41DDBF8-FEB5-9746-B767-836EE46FC8F6}" type="datetime1">
              <a:rPr lang="en-GB" smtClean="0"/>
              <a:t>24/02/2021</a:t>
            </a:fld>
            <a:endParaRPr lang="en-GB" dirty="0"/>
          </a:p>
        </p:txBody>
      </p:sp>
      <p:sp>
        <p:nvSpPr>
          <p:cNvPr id="5" name="Pladsholder til slidenummer 4">
            <a:extLst>
              <a:ext uri="{FF2B5EF4-FFF2-40B4-BE49-F238E27FC236}">
                <a16:creationId xmlns:a16="http://schemas.microsoft.com/office/drawing/2014/main" id="{807A7B9F-2FD3-574F-9C87-89B02773D34E}"/>
              </a:ext>
            </a:extLst>
          </p:cNvPr>
          <p:cNvSpPr>
            <a:spLocks noGrp="1"/>
          </p:cNvSpPr>
          <p:nvPr>
            <p:ph type="sldNum" sz="quarter" idx="22"/>
          </p:nvPr>
        </p:nvSpPr>
        <p:spPr/>
        <p:txBody>
          <a:bodyPr/>
          <a:lstStyle/>
          <a:p>
            <a:fld id="{45D37B1E-C366-494F-A587-962AD9AABC83}" type="slidenum">
              <a:rPr lang="en-GB" smtClean="0"/>
              <a:pPr/>
              <a:t>23</a:t>
            </a:fld>
            <a:endParaRPr lang="en-GB" dirty="0"/>
          </a:p>
        </p:txBody>
      </p:sp>
      <p:pic>
        <p:nvPicPr>
          <p:cNvPr id="7" name="Billede 6">
            <a:extLst>
              <a:ext uri="{FF2B5EF4-FFF2-40B4-BE49-F238E27FC236}">
                <a16:creationId xmlns:a16="http://schemas.microsoft.com/office/drawing/2014/main" id="{2C962FE3-DE50-6844-BF07-07E345F9B7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4171" y="3831120"/>
            <a:ext cx="4084666" cy="2614186"/>
          </a:xfrm>
          <a:prstGeom prst="rect">
            <a:avLst/>
          </a:prstGeom>
        </p:spPr>
      </p:pic>
      <p:pic>
        <p:nvPicPr>
          <p:cNvPr id="9" name="Billede 8">
            <a:extLst>
              <a:ext uri="{FF2B5EF4-FFF2-40B4-BE49-F238E27FC236}">
                <a16:creationId xmlns:a16="http://schemas.microsoft.com/office/drawing/2014/main" id="{AC296EB1-3AFB-9149-B891-313E009953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6770" y="3831120"/>
            <a:ext cx="4084666" cy="2614186"/>
          </a:xfrm>
          <a:prstGeom prst="rect">
            <a:avLst/>
          </a:prstGeom>
        </p:spPr>
      </p:pic>
    </p:spTree>
    <p:extLst>
      <p:ext uri="{BB962C8B-B14F-4D97-AF65-F5344CB8AC3E}">
        <p14:creationId xmlns:p14="http://schemas.microsoft.com/office/powerpoint/2010/main" val="165818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Tradeoff between sensor modality, cost and accuracy</a:t>
            </a:r>
            <a:endParaRPr lang="da-DK" dirty="0"/>
          </a:p>
        </p:txBody>
      </p:sp>
      <p:sp>
        <p:nvSpPr>
          <p:cNvPr id="4" name="Pladsholder til dato 3"/>
          <p:cNvSpPr>
            <a:spLocks noGrp="1"/>
          </p:cNvSpPr>
          <p:nvPr>
            <p:ph type="dt" sz="half" idx="20"/>
          </p:nvPr>
        </p:nvSpPr>
        <p:spPr/>
        <p:txBody>
          <a:bodyPr/>
          <a:lstStyle/>
          <a:p>
            <a:fld id="{E5768A04-9A71-4D8C-8C89-9C8A3AC56F78}" type="datetime1">
              <a:rPr lang="en-GB" smtClean="0"/>
              <a:t>24/02/2021</a:t>
            </a:fld>
            <a:endParaRPr lang="en-GB" dirty="0"/>
          </a:p>
        </p:txBody>
      </p:sp>
      <p:sp>
        <p:nvSpPr>
          <p:cNvPr id="5" name="Pladsholder til slidenummer 4"/>
          <p:cNvSpPr>
            <a:spLocks noGrp="1"/>
          </p:cNvSpPr>
          <p:nvPr>
            <p:ph type="sldNum" sz="quarter" idx="22"/>
          </p:nvPr>
        </p:nvSpPr>
        <p:spPr/>
        <p:txBody>
          <a:bodyPr/>
          <a:lstStyle/>
          <a:p>
            <a:fld id="{45D37B1E-C366-494F-A587-962AD9AABC83}" type="slidenum">
              <a:rPr lang="en-GB" smtClean="0"/>
              <a:pPr/>
              <a:t>3</a:t>
            </a:fld>
            <a:endParaRPr lang="en-GB" dirty="0"/>
          </a:p>
        </p:txBody>
      </p:sp>
      <p:pic>
        <p:nvPicPr>
          <p:cNvPr id="8" name="Billede 7">
            <a:extLst>
              <a:ext uri="{FF2B5EF4-FFF2-40B4-BE49-F238E27FC236}">
                <a16:creationId xmlns:a16="http://schemas.microsoft.com/office/drawing/2014/main" id="{4D7136DA-58C9-A341-9866-9473995F35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400" y="2230382"/>
            <a:ext cx="2446560" cy="3847381"/>
          </a:xfrm>
          <a:prstGeom prst="rect">
            <a:avLst/>
          </a:prstGeom>
        </p:spPr>
      </p:pic>
      <p:pic>
        <p:nvPicPr>
          <p:cNvPr id="9" name="Billede 8">
            <a:extLst>
              <a:ext uri="{FF2B5EF4-FFF2-40B4-BE49-F238E27FC236}">
                <a16:creationId xmlns:a16="http://schemas.microsoft.com/office/drawing/2014/main" id="{B0442F7B-9EEE-9146-82DD-04BE8228AD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7213" y="2230382"/>
            <a:ext cx="2294929" cy="3847381"/>
          </a:xfrm>
          <a:prstGeom prst="rect">
            <a:avLst/>
          </a:prstGeom>
        </p:spPr>
      </p:pic>
      <p:pic>
        <p:nvPicPr>
          <p:cNvPr id="10" name="Billede 9">
            <a:extLst>
              <a:ext uri="{FF2B5EF4-FFF2-40B4-BE49-F238E27FC236}">
                <a16:creationId xmlns:a16="http://schemas.microsoft.com/office/drawing/2014/main" id="{3D718DE8-35EB-B641-AEA0-B18CD8DA3B1A}"/>
              </a:ext>
            </a:extLst>
          </p:cNvPr>
          <p:cNvPicPr>
            <a:picLocks noChangeAspect="1"/>
          </p:cNvPicPr>
          <p:nvPr/>
        </p:nvPicPr>
        <p:blipFill>
          <a:blip r:embed="rId4"/>
          <a:stretch>
            <a:fillRect/>
          </a:stretch>
        </p:blipFill>
        <p:spPr>
          <a:xfrm>
            <a:off x="5400413" y="2087745"/>
            <a:ext cx="2846537" cy="3990018"/>
          </a:xfrm>
          <a:prstGeom prst="rect">
            <a:avLst/>
          </a:prstGeom>
        </p:spPr>
      </p:pic>
      <p:pic>
        <p:nvPicPr>
          <p:cNvPr id="11" name="Billede 10">
            <a:extLst>
              <a:ext uri="{FF2B5EF4-FFF2-40B4-BE49-F238E27FC236}">
                <a16:creationId xmlns:a16="http://schemas.microsoft.com/office/drawing/2014/main" id="{DEE0B133-9D8D-9645-A96A-AC63A36C81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852955" y="3209793"/>
            <a:ext cx="4157124" cy="2337267"/>
          </a:xfrm>
          <a:prstGeom prst="rect">
            <a:avLst/>
          </a:prstGeom>
        </p:spPr>
      </p:pic>
    </p:spTree>
    <p:extLst>
      <p:ext uri="{BB962C8B-B14F-4D97-AF65-F5344CB8AC3E}">
        <p14:creationId xmlns:p14="http://schemas.microsoft.com/office/powerpoint/2010/main" val="334260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A70F589-F731-A843-A0BB-1C14ADE0672A}"/>
              </a:ext>
            </a:extLst>
          </p:cNvPr>
          <p:cNvSpPr>
            <a:spLocks noGrp="1"/>
          </p:cNvSpPr>
          <p:nvPr>
            <p:ph type="title"/>
          </p:nvPr>
        </p:nvSpPr>
        <p:spPr/>
        <p:txBody>
          <a:bodyPr/>
          <a:lstStyle/>
          <a:p>
            <a:r>
              <a:rPr lang="da-DK" dirty="0"/>
              <a:t>Case from Data-driven Expert Project</a:t>
            </a:r>
          </a:p>
        </p:txBody>
      </p:sp>
      <p:sp>
        <p:nvSpPr>
          <p:cNvPr id="5" name="Pladsholder til indhold 4">
            <a:extLst>
              <a:ext uri="{FF2B5EF4-FFF2-40B4-BE49-F238E27FC236}">
                <a16:creationId xmlns:a16="http://schemas.microsoft.com/office/drawing/2014/main" id="{CBDAEB44-2B8C-BC4F-9326-A9E6C3DB8FAE}"/>
              </a:ext>
            </a:extLst>
          </p:cNvPr>
          <p:cNvSpPr>
            <a:spLocks noGrp="1"/>
          </p:cNvSpPr>
          <p:nvPr>
            <p:ph sz="quarter" idx="19"/>
          </p:nvPr>
        </p:nvSpPr>
        <p:spPr/>
        <p:txBody>
          <a:bodyPr/>
          <a:lstStyle/>
          <a:p>
            <a:pPr marL="0" indent="0">
              <a:buNone/>
            </a:pPr>
            <a:r>
              <a:rPr lang="da-DK" sz="2800" dirty="0" err="1"/>
              <a:t>Calculate</a:t>
            </a:r>
            <a:r>
              <a:rPr lang="da-DK" sz="2800" dirty="0"/>
              <a:t> a set of </a:t>
            </a:r>
            <a:r>
              <a:rPr lang="da-DK" sz="2800" dirty="0" err="1"/>
              <a:t>energy</a:t>
            </a:r>
            <a:r>
              <a:rPr lang="da-DK" sz="2800" dirty="0"/>
              <a:t> </a:t>
            </a:r>
            <a:r>
              <a:rPr lang="da-DK" sz="2800" dirty="0" err="1"/>
              <a:t>KPIs</a:t>
            </a:r>
            <a:r>
              <a:rPr lang="da-DK" sz="2800" dirty="0"/>
              <a:t> for </a:t>
            </a:r>
            <a:r>
              <a:rPr lang="da-DK" sz="2800" dirty="0" err="1"/>
              <a:t>buildings</a:t>
            </a:r>
            <a:r>
              <a:rPr lang="da-DK" sz="2800" dirty="0"/>
              <a:t> </a:t>
            </a:r>
            <a:r>
              <a:rPr lang="da-DK" sz="2800" dirty="0" err="1"/>
              <a:t>based</a:t>
            </a:r>
            <a:r>
              <a:rPr lang="da-DK" sz="2800" dirty="0"/>
              <a:t> on </a:t>
            </a:r>
            <a:r>
              <a:rPr lang="da-DK" sz="2800" dirty="0" err="1"/>
              <a:t>IoT</a:t>
            </a:r>
            <a:r>
              <a:rPr lang="da-DK" sz="2800" dirty="0"/>
              <a:t> data </a:t>
            </a:r>
            <a:r>
              <a:rPr lang="da-DK" sz="2800" dirty="0" err="1"/>
              <a:t>that</a:t>
            </a:r>
            <a:r>
              <a:rPr lang="da-DK" sz="2800" dirty="0"/>
              <a:t>:</a:t>
            </a:r>
            <a:br>
              <a:rPr lang="da-DK" sz="2800" dirty="0"/>
            </a:br>
            <a:endParaRPr lang="da-DK" sz="2800" dirty="0"/>
          </a:p>
          <a:p>
            <a:pPr lvl="1"/>
            <a:r>
              <a:rPr lang="da-DK" sz="2400" dirty="0"/>
              <a:t>Are simple to understand</a:t>
            </a:r>
          </a:p>
          <a:p>
            <a:pPr lvl="1"/>
            <a:r>
              <a:rPr lang="da-DK" sz="2400" dirty="0" err="1"/>
              <a:t>Consider</a:t>
            </a:r>
            <a:r>
              <a:rPr lang="da-DK" sz="2400" dirty="0"/>
              <a:t> </a:t>
            </a:r>
            <a:r>
              <a:rPr lang="da-DK" sz="2400" dirty="0" err="1"/>
              <a:t>presence</a:t>
            </a:r>
            <a:r>
              <a:rPr lang="da-DK" sz="2400" dirty="0"/>
              <a:t> of </a:t>
            </a:r>
            <a:r>
              <a:rPr lang="da-DK" sz="2400" dirty="0" err="1"/>
              <a:t>building</a:t>
            </a:r>
            <a:r>
              <a:rPr lang="da-DK" sz="2400" dirty="0"/>
              <a:t> </a:t>
            </a:r>
            <a:r>
              <a:rPr lang="da-DK" sz="2400" dirty="0" err="1"/>
              <a:t>occupants</a:t>
            </a:r>
            <a:r>
              <a:rPr lang="da-DK" sz="2400" dirty="0"/>
              <a:t> with </a:t>
            </a:r>
            <a:r>
              <a:rPr lang="da-DK" sz="2400" dirty="0" err="1"/>
              <a:t>higher</a:t>
            </a:r>
            <a:r>
              <a:rPr lang="da-DK" sz="2400" dirty="0"/>
              <a:t> </a:t>
            </a:r>
            <a:r>
              <a:rPr lang="da-DK" sz="2400" dirty="0" err="1"/>
              <a:t>accuracy</a:t>
            </a:r>
            <a:r>
              <a:rPr lang="da-DK" sz="2400" dirty="0"/>
              <a:t> </a:t>
            </a:r>
            <a:r>
              <a:rPr lang="da-DK" sz="2400" dirty="0" err="1"/>
              <a:t>than</a:t>
            </a:r>
            <a:r>
              <a:rPr lang="da-DK" sz="2400" dirty="0"/>
              <a:t> </a:t>
            </a:r>
            <a:r>
              <a:rPr lang="da-DK" sz="2400" dirty="0" err="1"/>
              <a:t>common</a:t>
            </a:r>
            <a:r>
              <a:rPr lang="da-DK" sz="2400" dirty="0"/>
              <a:t> </a:t>
            </a:r>
            <a:r>
              <a:rPr lang="da-DK" sz="2400" dirty="0" err="1"/>
              <a:t>approaches</a:t>
            </a:r>
            <a:r>
              <a:rPr lang="da-DK" sz="2400" dirty="0"/>
              <a:t> of </a:t>
            </a:r>
            <a:r>
              <a:rPr lang="da-DK" sz="2400" dirty="0" err="1"/>
              <a:t>energy</a:t>
            </a:r>
            <a:r>
              <a:rPr lang="da-DK" sz="2400" dirty="0"/>
              <a:t> </a:t>
            </a:r>
            <a:r>
              <a:rPr lang="da-DK" sz="2400" dirty="0" err="1"/>
              <a:t>consultants</a:t>
            </a:r>
            <a:r>
              <a:rPr lang="da-DK" sz="2400" dirty="0"/>
              <a:t> </a:t>
            </a:r>
            <a:r>
              <a:rPr lang="da-DK" sz="2400" dirty="0" err="1"/>
              <a:t>based</a:t>
            </a:r>
            <a:r>
              <a:rPr lang="da-DK" sz="2400" dirty="0"/>
              <a:t> on </a:t>
            </a:r>
            <a:r>
              <a:rPr lang="da-DK" sz="2400" dirty="0" err="1"/>
              <a:t>guesstimates</a:t>
            </a:r>
            <a:endParaRPr lang="da-DK" sz="2400" dirty="0"/>
          </a:p>
          <a:p>
            <a:pPr lvl="1"/>
            <a:r>
              <a:rPr lang="da-DK" sz="2400" dirty="0" err="1"/>
              <a:t>Calculates</a:t>
            </a:r>
            <a:r>
              <a:rPr lang="da-DK" sz="2400" dirty="0"/>
              <a:t> </a:t>
            </a:r>
            <a:r>
              <a:rPr lang="da-DK" sz="2400" dirty="0" err="1"/>
              <a:t>estimates</a:t>
            </a:r>
            <a:r>
              <a:rPr lang="da-DK" sz="2400" dirty="0"/>
              <a:t> for the </a:t>
            </a:r>
            <a:r>
              <a:rPr lang="da-DK" sz="2400" dirty="0" err="1"/>
              <a:t>presence</a:t>
            </a:r>
            <a:r>
              <a:rPr lang="da-DK" sz="2400" dirty="0"/>
              <a:t> of </a:t>
            </a:r>
            <a:r>
              <a:rPr lang="da-DK" sz="2400" dirty="0" err="1"/>
              <a:t>building</a:t>
            </a:r>
            <a:r>
              <a:rPr lang="da-DK" sz="2400" dirty="0"/>
              <a:t> </a:t>
            </a:r>
            <a:r>
              <a:rPr lang="da-DK" sz="2400" dirty="0" err="1"/>
              <a:t>occupants</a:t>
            </a:r>
            <a:r>
              <a:rPr lang="da-DK" sz="2400" dirty="0"/>
              <a:t> from </a:t>
            </a:r>
            <a:r>
              <a:rPr lang="da-DK" sz="2400" dirty="0" err="1"/>
              <a:t>any</a:t>
            </a:r>
            <a:r>
              <a:rPr lang="da-DK" sz="2400" dirty="0"/>
              <a:t> </a:t>
            </a:r>
            <a:r>
              <a:rPr lang="da-DK" sz="2400" dirty="0" err="1"/>
              <a:t>coverage</a:t>
            </a:r>
            <a:r>
              <a:rPr lang="da-DK" sz="2400" dirty="0"/>
              <a:t> of </a:t>
            </a:r>
            <a:r>
              <a:rPr lang="da-DK" sz="2400" dirty="0" err="1"/>
              <a:t>IoT</a:t>
            </a:r>
            <a:r>
              <a:rPr lang="da-DK" sz="2400" dirty="0"/>
              <a:t> data to </a:t>
            </a:r>
            <a:r>
              <a:rPr lang="da-DK" sz="2400" dirty="0" err="1"/>
              <a:t>be</a:t>
            </a:r>
            <a:r>
              <a:rPr lang="da-DK" sz="2400" dirty="0"/>
              <a:t> </a:t>
            </a:r>
            <a:r>
              <a:rPr lang="da-DK" sz="2400" dirty="0" err="1"/>
              <a:t>cost-effective</a:t>
            </a:r>
            <a:endParaRPr lang="da-DK" sz="2400" dirty="0"/>
          </a:p>
          <a:p>
            <a:pPr lvl="1"/>
            <a:r>
              <a:rPr lang="da-DK" sz="2400" dirty="0" err="1"/>
              <a:t>Assumes</a:t>
            </a:r>
            <a:r>
              <a:rPr lang="da-DK" sz="2400" dirty="0"/>
              <a:t> minimal information </a:t>
            </a:r>
            <a:r>
              <a:rPr lang="da-DK" sz="2400" dirty="0" err="1"/>
              <a:t>about</a:t>
            </a:r>
            <a:r>
              <a:rPr lang="da-DK" sz="2400" dirty="0"/>
              <a:t> </a:t>
            </a:r>
            <a:r>
              <a:rPr lang="da-DK" sz="2400" dirty="0" err="1"/>
              <a:t>buildings</a:t>
            </a:r>
            <a:r>
              <a:rPr lang="da-DK" sz="2400" dirty="0"/>
              <a:t> </a:t>
            </a:r>
          </a:p>
        </p:txBody>
      </p:sp>
      <p:sp>
        <p:nvSpPr>
          <p:cNvPr id="3" name="Pladsholder til dato 2">
            <a:extLst>
              <a:ext uri="{FF2B5EF4-FFF2-40B4-BE49-F238E27FC236}">
                <a16:creationId xmlns:a16="http://schemas.microsoft.com/office/drawing/2014/main" id="{9B3FCC56-3C75-E04C-8F10-0077CFF1A52E}"/>
              </a:ext>
            </a:extLst>
          </p:cNvPr>
          <p:cNvSpPr>
            <a:spLocks noGrp="1"/>
          </p:cNvSpPr>
          <p:nvPr>
            <p:ph type="dt" sz="half" idx="20"/>
          </p:nvPr>
        </p:nvSpPr>
        <p:spPr/>
        <p:txBody>
          <a:bodyPr/>
          <a:lstStyle/>
          <a:p>
            <a:fld id="{5733F45E-FF8B-F343-8F93-51C263CF6515}" type="datetime1">
              <a:rPr lang="en-GB" smtClean="0"/>
              <a:t>24/02/2021</a:t>
            </a:fld>
            <a:endParaRPr lang="en-GB" dirty="0"/>
          </a:p>
        </p:txBody>
      </p:sp>
    </p:spTree>
    <p:extLst>
      <p:ext uri="{BB962C8B-B14F-4D97-AF65-F5344CB8AC3E}">
        <p14:creationId xmlns:p14="http://schemas.microsoft.com/office/powerpoint/2010/main" val="420083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0399" y="1028246"/>
            <a:ext cx="11373105" cy="671967"/>
          </a:xfrm>
        </p:spPr>
        <p:txBody>
          <a:bodyPr/>
          <a:lstStyle/>
          <a:p>
            <a:r>
              <a:rPr lang="en-US" dirty="0"/>
              <a:t>Traditional KPIs are based on Area Normalized Use</a:t>
            </a:r>
            <a:endParaRPr lang="da-DK" dirty="0"/>
          </a:p>
        </p:txBody>
      </p:sp>
      <mc:AlternateContent xmlns:mc="http://schemas.openxmlformats.org/markup-compatibility/2006" xmlns:a14="http://schemas.microsoft.com/office/drawing/2010/main">
        <mc:Choice Requires="a14">
          <p:sp>
            <p:nvSpPr>
              <p:cNvPr id="3" name="Pladsholder til indhold 2"/>
              <p:cNvSpPr>
                <a:spLocks noGrp="1"/>
              </p:cNvSpPr>
              <p:nvPr>
                <p:ph sz="quarter" idx="19"/>
              </p:nvPr>
            </p:nvSpPr>
            <p:spPr/>
            <p:txBody>
              <a:bodyPr/>
              <a:lstStyle/>
              <a:p>
                <a:r>
                  <a:rPr lang="en-US" sz="2800" dirty="0"/>
                  <a:t>Formula:</a:t>
                </a:r>
              </a:p>
              <a:p>
                <a:endParaRPr lang="en-US" sz="2800" dirty="0"/>
              </a:p>
              <a:p>
                <a:pPr marL="365760" lvl="1" indent="0">
                  <a:buNone/>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𝑇𝑜𝑡𝑎</m:t>
                          </m:r>
                          <m:sSub>
                            <m:sSubPr>
                              <m:ctrlPr>
                                <a:rPr lang="en-US" sz="2800" i="1">
                                  <a:latin typeface="Cambria Math" panose="02040503050406030204" pitchFamily="18" charset="0"/>
                                </a:rPr>
                              </m:ctrlPr>
                            </m:sSubPr>
                            <m:e>
                              <m:r>
                                <a:rPr lang="en-US" sz="2800" i="1">
                                  <a:latin typeface="Cambria Math" panose="02040503050406030204" pitchFamily="18" charset="0"/>
                                </a:rPr>
                                <m:t>𝑙</m:t>
                              </m:r>
                            </m:e>
                            <m:sub>
                              <m:r>
                                <a:rPr lang="da-DK" sz="2800" b="0" i="1" smtClean="0">
                                  <a:latin typeface="Cambria Math" panose="02040503050406030204" pitchFamily="18" charset="0"/>
                                </a:rPr>
                                <m:t>𝑒𝑛𝑒𝑟𝑔𝑦</m:t>
                              </m:r>
                            </m:sub>
                          </m:sSub>
                        </m:num>
                        <m:den>
                          <m:r>
                            <a:rPr lang="en-US" sz="2800" i="1">
                              <a:latin typeface="Cambria Math" panose="02040503050406030204" pitchFamily="18" charset="0"/>
                            </a:rPr>
                            <m:t>𝑇𝑜𝑡𝑎</m:t>
                          </m:r>
                          <m:sSub>
                            <m:sSubPr>
                              <m:ctrlPr>
                                <a:rPr lang="en-US" sz="2800" i="1">
                                  <a:latin typeface="Cambria Math" panose="02040503050406030204" pitchFamily="18" charset="0"/>
                                </a:rPr>
                              </m:ctrlPr>
                            </m:sSubPr>
                            <m:e>
                              <m:r>
                                <a:rPr lang="en-US" sz="2800" i="1">
                                  <a:latin typeface="Cambria Math" panose="02040503050406030204" pitchFamily="18" charset="0"/>
                                </a:rPr>
                                <m:t>𝑙</m:t>
                              </m:r>
                            </m:e>
                            <m:sub>
                              <m:r>
                                <a:rPr lang="en-US" sz="2800" i="1">
                                  <a:latin typeface="Cambria Math" panose="02040503050406030204" pitchFamily="18" charset="0"/>
                                </a:rPr>
                                <m:t>𝑎𝑟𝑒𝑎</m:t>
                              </m:r>
                            </m:sub>
                          </m:sSub>
                        </m:den>
                      </m:f>
                    </m:oMath>
                  </m:oMathPara>
                </a14:m>
                <a:endParaRPr lang="en-US" sz="2800" dirty="0"/>
              </a:p>
              <a:p>
                <a:pPr marL="365760" lvl="1" indent="0">
                  <a:buNone/>
                </a:pPr>
                <a:endParaRPr lang="en-US" sz="2800" dirty="0"/>
              </a:p>
              <a:p>
                <a:pPr marL="365760" lvl="1" indent="0">
                  <a:buNone/>
                </a:pPr>
                <a:endParaRPr lang="en-US" sz="2800" dirty="0"/>
              </a:p>
              <a:p>
                <a:r>
                  <a:rPr lang="en-US" sz="2800" dirty="0"/>
                  <a:t>Gives a normalized indicator of how well the building is operating in regard to the size.</a:t>
                </a:r>
                <a:endParaRPr lang="da-DK" sz="2800" dirty="0"/>
              </a:p>
              <a:p>
                <a:pPr marL="0" indent="0">
                  <a:buNone/>
                </a:pPr>
                <a:endParaRPr lang="da-DK" sz="2800" dirty="0"/>
              </a:p>
            </p:txBody>
          </p:sp>
        </mc:Choice>
        <mc:Fallback xmlns="">
          <p:sp>
            <p:nvSpPr>
              <p:cNvPr id="3" name="Pladsholder til indhold 2"/>
              <p:cNvSpPr>
                <a:spLocks noGrp="1" noRot="1" noChangeAspect="1" noMove="1" noResize="1" noEditPoints="1" noAdjustHandles="1" noChangeArrowheads="1" noChangeShapeType="1" noTextEdit="1"/>
              </p:cNvSpPr>
              <p:nvPr>
                <p:ph sz="quarter" idx="19"/>
              </p:nvPr>
            </p:nvSpPr>
            <p:spPr>
              <a:blipFill>
                <a:blip r:embed="rId2"/>
                <a:stretch>
                  <a:fillRect l="-1852" t="-2623" r="-2778" b="-2951"/>
                </a:stretch>
              </a:blipFill>
            </p:spPr>
            <p:txBody>
              <a:bodyPr/>
              <a:lstStyle/>
              <a:p>
                <a:r>
                  <a:rPr lang="da-DK">
                    <a:noFill/>
                  </a:rPr>
                  <a:t> </a:t>
                </a:r>
              </a:p>
            </p:txBody>
          </p:sp>
        </mc:Fallback>
      </mc:AlternateContent>
      <p:sp>
        <p:nvSpPr>
          <p:cNvPr id="4" name="Pladsholder til dato 3"/>
          <p:cNvSpPr>
            <a:spLocks noGrp="1"/>
          </p:cNvSpPr>
          <p:nvPr>
            <p:ph type="dt" sz="half" idx="20"/>
          </p:nvPr>
        </p:nvSpPr>
        <p:spPr/>
        <p:txBody>
          <a:bodyPr/>
          <a:lstStyle/>
          <a:p>
            <a:fld id="{E5768A04-9A71-4D8C-8C89-9C8A3AC56F78}" type="datetime1">
              <a:rPr lang="en-GB" smtClean="0"/>
              <a:t>24/02/2021</a:t>
            </a:fld>
            <a:endParaRPr lang="en-GB" dirty="0"/>
          </a:p>
        </p:txBody>
      </p:sp>
      <p:sp>
        <p:nvSpPr>
          <p:cNvPr id="5" name="Pladsholder til slidenummer 4"/>
          <p:cNvSpPr>
            <a:spLocks noGrp="1"/>
          </p:cNvSpPr>
          <p:nvPr>
            <p:ph type="sldNum" sz="quarter" idx="22"/>
          </p:nvPr>
        </p:nvSpPr>
        <p:spPr/>
        <p:txBody>
          <a:bodyPr/>
          <a:lstStyle/>
          <a:p>
            <a:fld id="{45D37B1E-C366-494F-A587-962AD9AABC83}" type="slidenum">
              <a:rPr lang="en-GB" smtClean="0"/>
              <a:pPr/>
              <a:t>5</a:t>
            </a:fld>
            <a:endParaRPr lang="en-GB" dirty="0"/>
          </a:p>
        </p:txBody>
      </p:sp>
    </p:spTree>
    <p:extLst>
      <p:ext uri="{BB962C8B-B14F-4D97-AF65-F5344CB8AC3E}">
        <p14:creationId xmlns:p14="http://schemas.microsoft.com/office/powerpoint/2010/main" val="113257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96ADC-F60F-D348-9DEC-59B17F8F28E9}"/>
              </a:ext>
            </a:extLst>
          </p:cNvPr>
          <p:cNvSpPr>
            <a:spLocks noGrp="1"/>
          </p:cNvSpPr>
          <p:nvPr>
            <p:ph type="title"/>
          </p:nvPr>
        </p:nvSpPr>
        <p:spPr/>
        <p:txBody>
          <a:bodyPr/>
          <a:lstStyle/>
          <a:p>
            <a:r>
              <a:rPr lang="da-DK" dirty="0" err="1"/>
              <a:t>Occupant</a:t>
            </a:r>
            <a:r>
              <a:rPr lang="da-DK" dirty="0"/>
              <a:t> </a:t>
            </a:r>
            <a:r>
              <a:rPr lang="da-DK" dirty="0" err="1"/>
              <a:t>Adaptability</a:t>
            </a:r>
            <a:r>
              <a:rPr lang="da-DK" dirty="0"/>
              <a:t> </a:t>
            </a:r>
            <a:r>
              <a:rPr lang="da-DK" dirty="0" err="1"/>
              <a:t>KPIs</a:t>
            </a:r>
            <a:endParaRPr lang="da-DK" dirty="0"/>
          </a:p>
        </p:txBody>
      </p:sp>
      <p:pic>
        <p:nvPicPr>
          <p:cNvPr id="6" name="Pladsholder til indhold 5">
            <a:extLst>
              <a:ext uri="{FF2B5EF4-FFF2-40B4-BE49-F238E27FC236}">
                <a16:creationId xmlns:a16="http://schemas.microsoft.com/office/drawing/2014/main" id="{90E89122-4BB2-774A-BFB5-C7B884B08A7A}"/>
              </a:ext>
            </a:extLst>
          </p:cNvPr>
          <p:cNvPicPr>
            <a:picLocks noGrp="1" noChangeAspect="1"/>
          </p:cNvPicPr>
          <p:nvPr>
            <p:ph sz="quarter" idx="19"/>
          </p:nvPr>
        </p:nvPicPr>
        <p:blipFill rotWithShape="1">
          <a:blip r:embed="rId2" cstate="screen">
            <a:extLst>
              <a:ext uri="{28A0092B-C50C-407E-A947-70E740481C1C}">
                <a14:useLocalDpi xmlns:a14="http://schemas.microsoft.com/office/drawing/2010/main"/>
              </a:ext>
            </a:extLst>
          </a:blip>
          <a:srcRect/>
          <a:stretch/>
        </p:blipFill>
        <p:spPr>
          <a:xfrm>
            <a:off x="1707945" y="2114360"/>
            <a:ext cx="7256014" cy="3715394"/>
          </a:xfrm>
          <a:prstGeom prst="rect">
            <a:avLst/>
          </a:prstGeom>
        </p:spPr>
      </p:pic>
      <p:sp>
        <p:nvSpPr>
          <p:cNvPr id="4" name="Pladsholder til dato 3">
            <a:extLst>
              <a:ext uri="{FF2B5EF4-FFF2-40B4-BE49-F238E27FC236}">
                <a16:creationId xmlns:a16="http://schemas.microsoft.com/office/drawing/2014/main" id="{1F297624-AF8C-AA40-891A-77A139AD8A1F}"/>
              </a:ext>
            </a:extLst>
          </p:cNvPr>
          <p:cNvSpPr>
            <a:spLocks noGrp="1"/>
          </p:cNvSpPr>
          <p:nvPr>
            <p:ph type="dt" sz="half" idx="20"/>
          </p:nvPr>
        </p:nvSpPr>
        <p:spPr/>
        <p:txBody>
          <a:bodyPr/>
          <a:lstStyle/>
          <a:p>
            <a:fld id="{1E34DDB5-EE69-B543-B1C5-382399326BBC}" type="datetime1">
              <a:rPr lang="en-GB" smtClean="0"/>
              <a:t>24/02/2021</a:t>
            </a:fld>
            <a:endParaRPr lang="en-GB" dirty="0"/>
          </a:p>
        </p:txBody>
      </p:sp>
      <p:sp>
        <p:nvSpPr>
          <p:cNvPr id="5" name="Pladsholder til slidenummer 4">
            <a:extLst>
              <a:ext uri="{FF2B5EF4-FFF2-40B4-BE49-F238E27FC236}">
                <a16:creationId xmlns:a16="http://schemas.microsoft.com/office/drawing/2014/main" id="{9243E1C5-DC5A-BD49-A54D-F0308305C624}"/>
              </a:ext>
            </a:extLst>
          </p:cNvPr>
          <p:cNvSpPr>
            <a:spLocks noGrp="1"/>
          </p:cNvSpPr>
          <p:nvPr>
            <p:ph type="sldNum" sz="quarter" idx="22"/>
          </p:nvPr>
        </p:nvSpPr>
        <p:spPr/>
        <p:txBody>
          <a:bodyPr/>
          <a:lstStyle/>
          <a:p>
            <a:fld id="{45D37B1E-C366-494F-A587-962AD9AABC83}" type="slidenum">
              <a:rPr lang="en-GB" smtClean="0"/>
              <a:pPr/>
              <a:t>6</a:t>
            </a:fld>
            <a:endParaRPr lang="en-GB" dirty="0"/>
          </a:p>
        </p:txBody>
      </p:sp>
      <p:pic>
        <p:nvPicPr>
          <p:cNvPr id="8" name="Billede 7">
            <a:extLst>
              <a:ext uri="{FF2B5EF4-FFF2-40B4-BE49-F238E27FC236}">
                <a16:creationId xmlns:a16="http://schemas.microsoft.com/office/drawing/2014/main" id="{EF267D19-FE45-C34E-BD5C-27643907F66E}"/>
              </a:ext>
            </a:extLst>
          </p:cNvPr>
          <p:cNvPicPr>
            <a:picLocks noChangeAspect="1"/>
          </p:cNvPicPr>
          <p:nvPr/>
        </p:nvPicPr>
        <p:blipFill>
          <a:blip r:embed="rId3"/>
          <a:stretch>
            <a:fillRect/>
          </a:stretch>
        </p:blipFill>
        <p:spPr>
          <a:xfrm>
            <a:off x="7822684" y="4072005"/>
            <a:ext cx="4071367" cy="1757749"/>
          </a:xfrm>
          <a:prstGeom prst="rect">
            <a:avLst/>
          </a:prstGeom>
        </p:spPr>
      </p:pic>
      <p:pic>
        <p:nvPicPr>
          <p:cNvPr id="7" name="Billede 6">
            <a:extLst>
              <a:ext uri="{FF2B5EF4-FFF2-40B4-BE49-F238E27FC236}">
                <a16:creationId xmlns:a16="http://schemas.microsoft.com/office/drawing/2014/main" id="{9F2807F3-F8CE-C64A-B6C4-50B980F56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18359" y="0"/>
            <a:ext cx="2673641" cy="3543293"/>
          </a:xfrm>
          <a:prstGeom prst="rect">
            <a:avLst/>
          </a:prstGeom>
        </p:spPr>
      </p:pic>
    </p:spTree>
    <p:extLst>
      <p:ext uri="{BB962C8B-B14F-4D97-AF65-F5344CB8AC3E}">
        <p14:creationId xmlns:p14="http://schemas.microsoft.com/office/powerpoint/2010/main" val="231855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Occupant Normalized Energy Consumption</a:t>
            </a:r>
            <a:endParaRPr lang="da-DK" dirty="0"/>
          </a:p>
        </p:txBody>
      </p:sp>
      <p:sp>
        <p:nvSpPr>
          <p:cNvPr id="3" name="Pladsholder til indhold 2"/>
          <p:cNvSpPr>
            <a:spLocks noGrp="1"/>
          </p:cNvSpPr>
          <p:nvPr>
            <p:ph sz="quarter" idx="19"/>
          </p:nvPr>
        </p:nvSpPr>
        <p:spPr>
          <a:xfrm>
            <a:off x="411163" y="3510440"/>
            <a:ext cx="10961237" cy="3864462"/>
          </a:xfrm>
        </p:spPr>
        <p:txBody>
          <a:bodyPr/>
          <a:lstStyle/>
          <a:p>
            <a:endParaRPr lang="en-US" sz="2800" dirty="0"/>
          </a:p>
          <a:p>
            <a:r>
              <a:rPr lang="en-US" sz="2800" dirty="0"/>
              <a:t>The total energy data can be for: Light, Plug, Fan, Heating, Cooling, Whole building</a:t>
            </a:r>
          </a:p>
          <a:p>
            <a:r>
              <a:rPr lang="en-US" sz="2800" dirty="0"/>
              <a:t>Occupancy total can be c</a:t>
            </a:r>
            <a:r>
              <a:rPr lang="en-US" sz="2600" dirty="0"/>
              <a:t>alculated from IoT data by statistical methods. Simplest option is to use data from motion and CO</a:t>
            </a:r>
            <a:r>
              <a:rPr lang="en-US" sz="2600" baseline="-25000" dirty="0"/>
              <a:t>2</a:t>
            </a:r>
            <a:r>
              <a:rPr lang="en-US" sz="2600" dirty="0"/>
              <a:t> sensors</a:t>
            </a:r>
            <a:endParaRPr lang="da-DK" sz="1800" dirty="0"/>
          </a:p>
        </p:txBody>
      </p:sp>
      <p:sp>
        <p:nvSpPr>
          <p:cNvPr id="4" name="Pladsholder til dato 3"/>
          <p:cNvSpPr>
            <a:spLocks noGrp="1"/>
          </p:cNvSpPr>
          <p:nvPr>
            <p:ph type="dt" sz="half" idx="20"/>
          </p:nvPr>
        </p:nvSpPr>
        <p:spPr/>
        <p:txBody>
          <a:bodyPr/>
          <a:lstStyle/>
          <a:p>
            <a:fld id="{E5768A04-9A71-4D8C-8C89-9C8A3AC56F78}" type="datetime1">
              <a:rPr lang="en-GB" smtClean="0"/>
              <a:t>24/02/2021</a:t>
            </a:fld>
            <a:endParaRPr lang="en-GB" dirty="0"/>
          </a:p>
        </p:txBody>
      </p:sp>
      <p:sp>
        <p:nvSpPr>
          <p:cNvPr id="5" name="Pladsholder til slidenummer 4"/>
          <p:cNvSpPr>
            <a:spLocks noGrp="1"/>
          </p:cNvSpPr>
          <p:nvPr>
            <p:ph type="sldNum" sz="quarter" idx="22"/>
          </p:nvPr>
        </p:nvSpPr>
        <p:spPr/>
        <p:txBody>
          <a:bodyPr/>
          <a:lstStyle/>
          <a:p>
            <a:fld id="{45D37B1E-C366-494F-A587-962AD9AABC83}" type="slidenum">
              <a:rPr lang="en-GB" smtClean="0"/>
              <a:pPr/>
              <a:t>7</a:t>
            </a:fld>
            <a:endParaRPr lang="en-GB" dirty="0"/>
          </a:p>
        </p:txBody>
      </p:sp>
      <mc:AlternateContent xmlns:mc="http://schemas.openxmlformats.org/markup-compatibility/2006" xmlns:a14="http://schemas.microsoft.com/office/drawing/2010/main">
        <mc:Choice Requires="a14">
          <p:sp>
            <p:nvSpPr>
              <p:cNvPr id="6" name="Pladsholder til indhold 2">
                <a:extLst>
                  <a:ext uri="{FF2B5EF4-FFF2-40B4-BE49-F238E27FC236}">
                    <a16:creationId xmlns:a16="http://schemas.microsoft.com/office/drawing/2014/main" id="{2BEFACB8-B1F2-3645-87DC-97CD73B38816}"/>
                  </a:ext>
                </a:extLst>
              </p:cNvPr>
              <p:cNvSpPr txBox="1">
                <a:spLocks/>
              </p:cNvSpPr>
              <p:nvPr/>
            </p:nvSpPr>
            <p:spPr>
              <a:xfrm>
                <a:off x="467808" y="1787268"/>
                <a:ext cx="10961237" cy="3864462"/>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r>
                  <a:rPr lang="en-US" sz="2800" dirty="0"/>
                  <a:t>Formula:</a:t>
                </a:r>
              </a:p>
              <a:p>
                <a:pPr marL="365760" lvl="1" indent="0">
                  <a:buFont typeface="Wingdings" panose="05000000000000000000" pitchFamily="2" charset="2"/>
                  <a:buNone/>
                </a:pPr>
                <a14:m>
                  <m:oMathPara xmlns:m="http://schemas.openxmlformats.org/officeDocument/2006/math">
                    <m:oMathParaPr>
                      <m:jc m:val="center"/>
                    </m:oMathParaPr>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𝑇𝑜𝑡𝑎</m:t>
                          </m:r>
                          <m:sSub>
                            <m:sSubPr>
                              <m:ctrlPr>
                                <a:rPr lang="en-US" sz="2800" i="1">
                                  <a:latin typeface="Cambria Math" panose="02040503050406030204" pitchFamily="18" charset="0"/>
                                </a:rPr>
                              </m:ctrlPr>
                            </m:sSubPr>
                            <m:e>
                              <m:r>
                                <a:rPr lang="en-US" sz="2800" i="1">
                                  <a:latin typeface="Cambria Math" panose="02040503050406030204" pitchFamily="18" charset="0"/>
                                </a:rPr>
                                <m:t>𝑙</m:t>
                              </m:r>
                            </m:e>
                            <m:sub>
                              <m:r>
                                <a:rPr lang="da-DK" sz="2800" i="1" smtClean="0">
                                  <a:latin typeface="Cambria Math" panose="02040503050406030204" pitchFamily="18" charset="0"/>
                                </a:rPr>
                                <m:t>𝑒𝑛𝑒𝑟𝑔𝑦</m:t>
                              </m:r>
                            </m:sub>
                          </m:sSub>
                        </m:num>
                        <m:den>
                          <m:r>
                            <a:rPr lang="en-US" sz="2800" i="1">
                              <a:latin typeface="Cambria Math" panose="02040503050406030204" pitchFamily="18" charset="0"/>
                            </a:rPr>
                            <m:t>𝑇𝑜𝑡𝑎</m:t>
                          </m:r>
                          <m:sSub>
                            <m:sSubPr>
                              <m:ctrlPr>
                                <a:rPr lang="en-US" sz="2800" i="1">
                                  <a:latin typeface="Cambria Math" panose="02040503050406030204" pitchFamily="18" charset="0"/>
                                </a:rPr>
                              </m:ctrlPr>
                            </m:sSubPr>
                            <m:e>
                              <m:r>
                                <a:rPr lang="en-US" sz="2800" i="1">
                                  <a:latin typeface="Cambria Math" panose="02040503050406030204" pitchFamily="18" charset="0"/>
                                </a:rPr>
                                <m:t>𝑙</m:t>
                              </m:r>
                            </m:e>
                            <m:sub>
                              <m:r>
                                <a:rPr lang="en-US" sz="2800" i="1">
                                  <a:latin typeface="Cambria Math" panose="02040503050406030204" pitchFamily="18" charset="0"/>
                                </a:rPr>
                                <m:t>𝑜𝑐𝑐𝑢𝑝𝑎𝑛𝑐𝑦</m:t>
                              </m:r>
                            </m:sub>
                          </m:sSub>
                        </m:den>
                      </m:f>
                    </m:oMath>
                  </m:oMathPara>
                </a14:m>
                <a:endParaRPr lang="en-US" sz="2800" dirty="0"/>
              </a:p>
              <a:p>
                <a:pPr marL="0" indent="0">
                  <a:buFont typeface="Wingdings" panose="05000000000000000000" pitchFamily="2" charset="2"/>
                  <a:buNone/>
                </a:pPr>
                <a:endParaRPr lang="da-DK" sz="2800" dirty="0"/>
              </a:p>
            </p:txBody>
          </p:sp>
        </mc:Choice>
        <mc:Fallback xmlns="">
          <p:sp>
            <p:nvSpPr>
              <p:cNvPr id="6" name="Pladsholder til indhold 2">
                <a:extLst>
                  <a:ext uri="{FF2B5EF4-FFF2-40B4-BE49-F238E27FC236}">
                    <a16:creationId xmlns:a16="http://schemas.microsoft.com/office/drawing/2014/main" id="{2BEFACB8-B1F2-3645-87DC-97CD73B38816}"/>
                  </a:ext>
                </a:extLst>
              </p:cNvPr>
              <p:cNvSpPr txBox="1">
                <a:spLocks noRot="1" noChangeAspect="1" noMove="1" noResize="1" noEditPoints="1" noAdjustHandles="1" noChangeArrowheads="1" noChangeShapeType="1" noTextEdit="1"/>
              </p:cNvSpPr>
              <p:nvPr/>
            </p:nvSpPr>
            <p:spPr>
              <a:xfrm>
                <a:off x="467808" y="1787268"/>
                <a:ext cx="10961237" cy="3864462"/>
              </a:xfrm>
              <a:prstGeom prst="rect">
                <a:avLst/>
              </a:prstGeom>
              <a:blipFill>
                <a:blip r:embed="rId2"/>
                <a:stretch>
                  <a:fillRect l="-1734" t="-2623"/>
                </a:stretch>
              </a:blipFill>
            </p:spPr>
            <p:txBody>
              <a:bodyPr/>
              <a:lstStyle/>
              <a:p>
                <a:r>
                  <a:rPr lang="en-GB">
                    <a:noFill/>
                  </a:rPr>
                  <a:t> </a:t>
                </a:r>
              </a:p>
            </p:txBody>
          </p:sp>
        </mc:Fallback>
      </mc:AlternateContent>
    </p:spTree>
    <p:extLst>
      <p:ext uri="{BB962C8B-B14F-4D97-AF65-F5344CB8AC3E}">
        <p14:creationId xmlns:p14="http://schemas.microsoft.com/office/powerpoint/2010/main" val="327808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E9A11-33EA-D74B-B971-5156EB19BA98}"/>
              </a:ext>
            </a:extLst>
          </p:cNvPr>
          <p:cNvSpPr>
            <a:spLocks noGrp="1"/>
          </p:cNvSpPr>
          <p:nvPr>
            <p:ph type="ctrTitle"/>
          </p:nvPr>
        </p:nvSpPr>
        <p:spPr/>
        <p:txBody>
          <a:bodyPr/>
          <a:lstStyle/>
          <a:p>
            <a:r>
              <a:rPr lang="da-DK" dirty="0">
                <a:cs typeface="Arial"/>
              </a:rPr>
              <a:t>Data </a:t>
            </a:r>
            <a:r>
              <a:rPr lang="da-DK" dirty="0" err="1">
                <a:cs typeface="Arial"/>
              </a:rPr>
              <a:t>Modeling</a:t>
            </a:r>
            <a:r>
              <a:rPr lang="da-DK" dirty="0">
                <a:cs typeface="Arial"/>
              </a:rPr>
              <a:t> via </a:t>
            </a:r>
            <a:r>
              <a:rPr lang="da-DK" dirty="0" err="1">
                <a:cs typeface="Arial"/>
              </a:rPr>
              <a:t>Brick</a:t>
            </a:r>
            <a:endParaRPr lang="da-DK" dirty="0">
              <a:cs typeface="Arial"/>
            </a:endParaRPr>
          </a:p>
        </p:txBody>
      </p:sp>
      <p:sp>
        <p:nvSpPr>
          <p:cNvPr id="4" name="Pladsholder til dato 3">
            <a:extLst>
              <a:ext uri="{FF2B5EF4-FFF2-40B4-BE49-F238E27FC236}">
                <a16:creationId xmlns:a16="http://schemas.microsoft.com/office/drawing/2014/main" id="{1A330202-8B16-104F-9C6B-F220208B2835}"/>
              </a:ext>
            </a:extLst>
          </p:cNvPr>
          <p:cNvSpPr>
            <a:spLocks noGrp="1"/>
          </p:cNvSpPr>
          <p:nvPr>
            <p:ph type="dt" sz="half" idx="2"/>
          </p:nvPr>
        </p:nvSpPr>
        <p:spPr/>
        <p:txBody>
          <a:bodyPr/>
          <a:lstStyle/>
          <a:p>
            <a:r>
              <a:rPr lang="en-GB"/>
              <a:t>5 September 2016</a:t>
            </a:r>
          </a:p>
        </p:txBody>
      </p:sp>
      <p:pic>
        <p:nvPicPr>
          <p:cNvPr id="7" name="Picture 7">
            <a:extLst>
              <a:ext uri="{FF2B5EF4-FFF2-40B4-BE49-F238E27FC236}">
                <a16:creationId xmlns:a16="http://schemas.microsoft.com/office/drawing/2014/main" id="{BA612E07-D45B-4FF5-B242-B33C537F1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9073" y="572181"/>
            <a:ext cx="1605023" cy="372370"/>
          </a:xfrm>
          <a:prstGeom prst="rect">
            <a:avLst/>
          </a:prstGeom>
        </p:spPr>
      </p:pic>
      <p:pic>
        <p:nvPicPr>
          <p:cNvPr id="9" name="Picture 9">
            <a:extLst>
              <a:ext uri="{FF2B5EF4-FFF2-40B4-BE49-F238E27FC236}">
                <a16:creationId xmlns:a16="http://schemas.microsoft.com/office/drawing/2014/main" id="{6F376199-6BC7-42A6-A58F-6D99E201D6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1876" y="1283384"/>
            <a:ext cx="804441" cy="795938"/>
          </a:xfrm>
          <a:prstGeom prst="rect">
            <a:avLst/>
          </a:prstGeom>
        </p:spPr>
      </p:pic>
      <p:pic>
        <p:nvPicPr>
          <p:cNvPr id="11" name="Picture 11">
            <a:extLst>
              <a:ext uri="{FF2B5EF4-FFF2-40B4-BE49-F238E27FC236}">
                <a16:creationId xmlns:a16="http://schemas.microsoft.com/office/drawing/2014/main" id="{6775ADAF-10DB-41ED-9DAB-B1C3221F5B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1507" y="1125859"/>
            <a:ext cx="783099" cy="792745"/>
          </a:xfrm>
          <a:prstGeom prst="rect">
            <a:avLst/>
          </a:prstGeom>
        </p:spPr>
      </p:pic>
      <p:pic>
        <p:nvPicPr>
          <p:cNvPr id="13" name="Picture 13" descr="A close up of a sign&#10;&#10;Description generated with very high confidence">
            <a:extLst>
              <a:ext uri="{FF2B5EF4-FFF2-40B4-BE49-F238E27FC236}">
                <a16:creationId xmlns:a16="http://schemas.microsoft.com/office/drawing/2014/main" id="{6A32FB3A-7CD9-456C-BD33-CFFFB00F0A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60127" y="1954355"/>
            <a:ext cx="775504" cy="765859"/>
          </a:xfrm>
          <a:prstGeom prst="rect">
            <a:avLst/>
          </a:prstGeom>
        </p:spPr>
      </p:pic>
      <p:pic>
        <p:nvPicPr>
          <p:cNvPr id="15" name="Picture 15" descr="A close up of a building&#10;&#10;Description generated with high confidence">
            <a:extLst>
              <a:ext uri="{FF2B5EF4-FFF2-40B4-BE49-F238E27FC236}">
                <a16:creationId xmlns:a16="http://schemas.microsoft.com/office/drawing/2014/main" id="{E72D9F3D-14E8-4F00-8BB3-E98023D15F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87164" y="780782"/>
            <a:ext cx="1286719" cy="793098"/>
          </a:xfrm>
          <a:prstGeom prst="rect">
            <a:avLst/>
          </a:prstGeom>
        </p:spPr>
      </p:pic>
      <p:pic>
        <p:nvPicPr>
          <p:cNvPr id="17" name="Picture 17">
            <a:extLst>
              <a:ext uri="{FF2B5EF4-FFF2-40B4-BE49-F238E27FC236}">
                <a16:creationId xmlns:a16="http://schemas.microsoft.com/office/drawing/2014/main" id="{3AA73920-F82B-4B3E-90A6-256F8AC0719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45639" y="2088154"/>
            <a:ext cx="1326869" cy="696290"/>
          </a:xfrm>
          <a:prstGeom prst="rect">
            <a:avLst/>
          </a:prstGeom>
        </p:spPr>
      </p:pic>
      <p:pic>
        <p:nvPicPr>
          <p:cNvPr id="19" name="Picture 19" descr="A close up of a sign&#10;&#10;Description generated with very high confidence">
            <a:extLst>
              <a:ext uri="{FF2B5EF4-FFF2-40B4-BE49-F238E27FC236}">
                <a16:creationId xmlns:a16="http://schemas.microsoft.com/office/drawing/2014/main" id="{B60A4589-6D1D-4056-983D-848D05EBF65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22532" y="2812229"/>
            <a:ext cx="1113099" cy="767020"/>
          </a:xfrm>
          <a:prstGeom prst="rect">
            <a:avLst/>
          </a:prstGeom>
        </p:spPr>
      </p:pic>
      <p:pic>
        <p:nvPicPr>
          <p:cNvPr id="23" name="Picture 23">
            <a:extLst>
              <a:ext uri="{FF2B5EF4-FFF2-40B4-BE49-F238E27FC236}">
                <a16:creationId xmlns:a16="http://schemas.microsoft.com/office/drawing/2014/main" id="{9E898DA7-368F-4FCF-8D52-072005E65B6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33501" y="3726280"/>
            <a:ext cx="1653251" cy="769948"/>
          </a:xfrm>
          <a:prstGeom prst="rect">
            <a:avLst/>
          </a:prstGeom>
        </p:spPr>
      </p:pic>
      <p:sp>
        <p:nvSpPr>
          <p:cNvPr id="8" name="Rektangel 7">
            <a:extLst>
              <a:ext uri="{FF2B5EF4-FFF2-40B4-BE49-F238E27FC236}">
                <a16:creationId xmlns:a16="http://schemas.microsoft.com/office/drawing/2014/main" id="{154E61F1-57CF-144B-9C7A-BA1E6AB394EF}"/>
              </a:ext>
            </a:extLst>
          </p:cNvPr>
          <p:cNvSpPr/>
          <p:nvPr/>
        </p:nvSpPr>
        <p:spPr>
          <a:xfrm>
            <a:off x="3753220" y="6345343"/>
            <a:ext cx="4275529" cy="369332"/>
          </a:xfrm>
          <a:prstGeom prst="rect">
            <a:avLst/>
          </a:prstGeom>
        </p:spPr>
        <p:txBody>
          <a:bodyPr wrap="none">
            <a:spAutoFit/>
          </a:bodyPr>
          <a:lstStyle/>
          <a:p>
            <a:r>
              <a:rPr lang="da-DK" i="1" dirty="0" err="1"/>
              <a:t>Getting</a:t>
            </a:r>
            <a:r>
              <a:rPr lang="da-DK" i="1" dirty="0"/>
              <a:t> </a:t>
            </a:r>
            <a:r>
              <a:rPr lang="da-DK" i="1" dirty="0" err="1"/>
              <a:t>started</a:t>
            </a:r>
            <a:r>
              <a:rPr lang="da-DK" i="1" dirty="0"/>
              <a:t>: </a:t>
            </a:r>
            <a:r>
              <a:rPr lang="da-DK" dirty="0">
                <a:hlinkClick r:id="rId10"/>
              </a:rPr>
              <a:t>https://brickschema.org/</a:t>
            </a:r>
            <a:endParaRPr lang="da-DK" i="1" dirty="0"/>
          </a:p>
        </p:txBody>
      </p:sp>
      <p:pic>
        <p:nvPicPr>
          <p:cNvPr id="16" name="Billede 15">
            <a:extLst>
              <a:ext uri="{FF2B5EF4-FFF2-40B4-BE49-F238E27FC236}">
                <a16:creationId xmlns:a16="http://schemas.microsoft.com/office/drawing/2014/main" id="{BC74A4F5-691C-9D4B-90DF-806CC927F5F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3633" y="4496228"/>
            <a:ext cx="2757663" cy="1426931"/>
          </a:xfrm>
          <a:prstGeom prst="rect">
            <a:avLst/>
          </a:prstGeom>
        </p:spPr>
      </p:pic>
      <p:pic>
        <p:nvPicPr>
          <p:cNvPr id="18" name="Billede 17">
            <a:extLst>
              <a:ext uri="{FF2B5EF4-FFF2-40B4-BE49-F238E27FC236}">
                <a16:creationId xmlns:a16="http://schemas.microsoft.com/office/drawing/2014/main" id="{2A07E181-FC96-6E4C-BB8E-9A34C30722B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27108" y="4315478"/>
            <a:ext cx="1557597" cy="1832467"/>
          </a:xfrm>
          <a:prstGeom prst="rect">
            <a:avLst/>
          </a:prstGeom>
        </p:spPr>
      </p:pic>
      <p:pic>
        <p:nvPicPr>
          <p:cNvPr id="20" name="Logo black">
            <a:extLst>
              <a:ext uri="{FF2B5EF4-FFF2-40B4-BE49-F238E27FC236}">
                <a16:creationId xmlns:a16="http://schemas.microsoft.com/office/drawing/2014/main" id="{7ECEDE63-9CB0-EB44-94DA-A00A6432371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27850" y="2957105"/>
            <a:ext cx="1686246" cy="455166"/>
          </a:xfrm>
          <a:prstGeom prst="rect">
            <a:avLst/>
          </a:prstGeom>
        </p:spPr>
      </p:pic>
      <p:pic>
        <p:nvPicPr>
          <p:cNvPr id="21" name="Billede 20">
            <a:extLst>
              <a:ext uri="{FF2B5EF4-FFF2-40B4-BE49-F238E27FC236}">
                <a16:creationId xmlns:a16="http://schemas.microsoft.com/office/drawing/2014/main" id="{0730748A-8538-1341-9C25-8C2CAFF67EF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526270" y="1592714"/>
            <a:ext cx="5884707" cy="2647490"/>
          </a:xfrm>
          <a:prstGeom prst="rect">
            <a:avLst/>
          </a:prstGeom>
        </p:spPr>
      </p:pic>
      <p:pic>
        <p:nvPicPr>
          <p:cNvPr id="22" name="Billede 21">
            <a:extLst>
              <a:ext uri="{FF2B5EF4-FFF2-40B4-BE49-F238E27FC236}">
                <a16:creationId xmlns:a16="http://schemas.microsoft.com/office/drawing/2014/main" id="{4506D83B-B6C3-164B-8D5D-B0AE325EFA4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87826" y="1674005"/>
            <a:ext cx="2529276" cy="2566199"/>
          </a:xfrm>
          <a:prstGeom prst="rect">
            <a:avLst/>
          </a:prstGeom>
        </p:spPr>
      </p:pic>
    </p:spTree>
    <p:extLst>
      <p:ext uri="{BB962C8B-B14F-4D97-AF65-F5344CB8AC3E}">
        <p14:creationId xmlns:p14="http://schemas.microsoft.com/office/powerpoint/2010/main" val="158598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AFE0706-2F15-4728-BA02-DEA0880EBAED}"/>
              </a:ext>
            </a:extLst>
          </p:cNvPr>
          <p:cNvSpPr>
            <a:spLocks noGrp="1"/>
          </p:cNvSpPr>
          <p:nvPr>
            <p:ph type="pic" sz="quarter" idx="13"/>
          </p:nvPr>
        </p:nvSpPr>
        <p:spPr>
          <a:xfrm>
            <a:off x="-1" y="0"/>
            <a:ext cx="6590271" cy="6858000"/>
          </a:xfrm>
        </p:spPr>
      </p:sp>
      <p:sp>
        <p:nvSpPr>
          <p:cNvPr id="7" name="Title 6">
            <a:extLst>
              <a:ext uri="{FF2B5EF4-FFF2-40B4-BE49-F238E27FC236}">
                <a16:creationId xmlns:a16="http://schemas.microsoft.com/office/drawing/2014/main" id="{A430C273-B194-4F7F-85F8-60EB0D871434}"/>
              </a:ext>
            </a:extLst>
          </p:cNvPr>
          <p:cNvSpPr>
            <a:spLocks noGrp="1"/>
          </p:cNvSpPr>
          <p:nvPr>
            <p:ph type="title"/>
          </p:nvPr>
        </p:nvSpPr>
        <p:spPr>
          <a:xfrm>
            <a:off x="7471719" y="1076109"/>
            <a:ext cx="3900682" cy="1822734"/>
          </a:xfrm>
        </p:spPr>
        <p:txBody>
          <a:bodyPr/>
          <a:lstStyle/>
          <a:p>
            <a:r>
              <a:rPr lang="da-DK" dirty="0" err="1"/>
              <a:t>Example</a:t>
            </a:r>
            <a:r>
              <a:rPr lang="da-DK" dirty="0"/>
              <a:t> Building</a:t>
            </a:r>
            <a:endParaRPr lang="en-GB" dirty="0"/>
          </a:p>
        </p:txBody>
      </p:sp>
      <p:sp>
        <p:nvSpPr>
          <p:cNvPr id="9" name="Content Placeholder 8">
            <a:extLst>
              <a:ext uri="{FF2B5EF4-FFF2-40B4-BE49-F238E27FC236}">
                <a16:creationId xmlns:a16="http://schemas.microsoft.com/office/drawing/2014/main" id="{C590E060-44E1-4C00-97A0-DCC08DBB531C}"/>
              </a:ext>
            </a:extLst>
          </p:cNvPr>
          <p:cNvSpPr>
            <a:spLocks noGrp="1"/>
          </p:cNvSpPr>
          <p:nvPr>
            <p:ph sz="quarter" idx="19"/>
          </p:nvPr>
        </p:nvSpPr>
        <p:spPr>
          <a:xfrm>
            <a:off x="7471720" y="3387600"/>
            <a:ext cx="3900680" cy="2466000"/>
          </a:xfrm>
        </p:spPr>
        <p:txBody>
          <a:bodyPr/>
          <a:lstStyle/>
          <a:p>
            <a:pPr marL="0" indent="0">
              <a:buNone/>
            </a:pPr>
            <a:r>
              <a:rPr lang="en-US" dirty="0"/>
              <a:t>Motion and CO</a:t>
            </a:r>
            <a:r>
              <a:rPr lang="en-US" baseline="-25000" dirty="0"/>
              <a:t>2</a:t>
            </a:r>
            <a:r>
              <a:rPr lang="en-US" dirty="0"/>
              <a:t> sensor = </a:t>
            </a:r>
          </a:p>
          <a:p>
            <a:pPr marL="0" indent="0">
              <a:buNone/>
            </a:pPr>
            <a:r>
              <a:rPr lang="en-US" dirty="0"/>
              <a:t>Ventilation (kWh) = </a:t>
            </a:r>
          </a:p>
          <a:p>
            <a:pPr marL="0" indent="0">
              <a:buNone/>
            </a:pPr>
            <a:endParaRPr lang="en-US" dirty="0"/>
          </a:p>
          <a:p>
            <a:pPr marL="0" indent="0">
              <a:buNone/>
            </a:pPr>
            <a:r>
              <a:rPr lang="en-US" dirty="0"/>
              <a:t>Building information</a:t>
            </a:r>
          </a:p>
          <a:p>
            <a:pPr marL="0" indent="0">
              <a:buNone/>
            </a:pPr>
            <a:r>
              <a:rPr lang="en-US" dirty="0"/>
              <a:t>Area = 175 m2</a:t>
            </a:r>
          </a:p>
          <a:p>
            <a:pPr marL="0" indent="0">
              <a:buNone/>
            </a:pPr>
            <a:r>
              <a:rPr lang="da-DK" dirty="0"/>
              <a:t>Average </a:t>
            </a:r>
            <a:r>
              <a:rPr lang="da-DK" dirty="0" err="1"/>
              <a:t>room</a:t>
            </a:r>
            <a:r>
              <a:rPr lang="da-DK" dirty="0"/>
              <a:t> </a:t>
            </a:r>
            <a:r>
              <a:rPr lang="da-DK" dirty="0" err="1"/>
              <a:t>size</a:t>
            </a:r>
            <a:r>
              <a:rPr lang="da-DK" dirty="0"/>
              <a:t> = 25 m2</a:t>
            </a:r>
          </a:p>
          <a:p>
            <a:pPr marL="0" indent="0">
              <a:buNone/>
            </a:pPr>
            <a:r>
              <a:rPr lang="da-DK" dirty="0"/>
              <a:t>Max </a:t>
            </a:r>
            <a:r>
              <a:rPr lang="da-DK" dirty="0" err="1"/>
              <a:t>capacity</a:t>
            </a:r>
            <a:r>
              <a:rPr lang="da-DK" dirty="0"/>
              <a:t> = 28 persons</a:t>
            </a:r>
          </a:p>
          <a:p>
            <a:pPr marL="0" indent="0">
              <a:buNone/>
            </a:pPr>
            <a:r>
              <a:rPr lang="da-DK" i="1" dirty="0" err="1"/>
              <a:t>Occupants</a:t>
            </a:r>
            <a:r>
              <a:rPr lang="da-DK" i="1" dirty="0"/>
              <a:t> per </a:t>
            </a:r>
            <a:r>
              <a:rPr lang="da-DK" i="1" dirty="0" err="1"/>
              <a:t>room</a:t>
            </a:r>
            <a:r>
              <a:rPr lang="da-DK" i="1" dirty="0"/>
              <a:t> = 4 persons</a:t>
            </a:r>
          </a:p>
        </p:txBody>
      </p:sp>
      <p:sp>
        <p:nvSpPr>
          <p:cNvPr id="6" name="Date Placeholder 5">
            <a:extLst>
              <a:ext uri="{FF2B5EF4-FFF2-40B4-BE49-F238E27FC236}">
                <a16:creationId xmlns:a16="http://schemas.microsoft.com/office/drawing/2014/main" id="{B8894CB6-721F-4559-A1D3-11BF4A991363}"/>
              </a:ext>
            </a:extLst>
          </p:cNvPr>
          <p:cNvSpPr>
            <a:spLocks noGrp="1"/>
          </p:cNvSpPr>
          <p:nvPr>
            <p:ph type="dt" sz="half" idx="4294967295"/>
          </p:nvPr>
        </p:nvSpPr>
        <p:spPr>
          <a:xfrm>
            <a:off x="0" y="6912000"/>
            <a:ext cx="0" cy="0"/>
          </a:xfrm>
        </p:spPr>
        <p:txBody>
          <a:bodyPr/>
          <a:lstStyle/>
          <a:p>
            <a:fld id="{7610C92B-3E20-43FF-9741-D802DC65CBD0}" type="datetime1">
              <a:rPr lang="en-GB" smtClean="0"/>
              <a:t>24/02/2021</a:t>
            </a:fld>
            <a:endParaRPr lang="en-GB" dirty="0"/>
          </a:p>
        </p:txBody>
      </p:sp>
      <p:sp>
        <p:nvSpPr>
          <p:cNvPr id="34" name="Rektangel 33"/>
          <p:cNvSpPr/>
          <p:nvPr/>
        </p:nvSpPr>
        <p:spPr>
          <a:xfrm>
            <a:off x="270002" y="873211"/>
            <a:ext cx="5988909" cy="5469924"/>
          </a:xfrm>
          <a:prstGeom prst="rect">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Rektangel 34"/>
          <p:cNvSpPr/>
          <p:nvPr/>
        </p:nvSpPr>
        <p:spPr>
          <a:xfrm>
            <a:off x="270002" y="873211"/>
            <a:ext cx="2191265" cy="2199503"/>
          </a:xfrm>
          <a:prstGeom prst="rect">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p:cNvSpPr/>
          <p:nvPr/>
        </p:nvSpPr>
        <p:spPr>
          <a:xfrm>
            <a:off x="2453029" y="873211"/>
            <a:ext cx="1894703" cy="2199503"/>
          </a:xfrm>
          <a:prstGeom prst="rect">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p:cNvSpPr/>
          <p:nvPr/>
        </p:nvSpPr>
        <p:spPr>
          <a:xfrm>
            <a:off x="4339494" y="873211"/>
            <a:ext cx="1919417" cy="2199503"/>
          </a:xfrm>
          <a:prstGeom prst="rect">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ktangel 37"/>
          <p:cNvSpPr/>
          <p:nvPr/>
        </p:nvSpPr>
        <p:spPr>
          <a:xfrm>
            <a:off x="270002" y="4143632"/>
            <a:ext cx="2191265" cy="2199503"/>
          </a:xfrm>
          <a:prstGeom prst="rect">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Rektangel 38"/>
          <p:cNvSpPr/>
          <p:nvPr/>
        </p:nvSpPr>
        <p:spPr>
          <a:xfrm>
            <a:off x="2453029" y="4143632"/>
            <a:ext cx="1894703" cy="2199503"/>
          </a:xfrm>
          <a:prstGeom prst="rect">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39"/>
          <p:cNvSpPr/>
          <p:nvPr/>
        </p:nvSpPr>
        <p:spPr>
          <a:xfrm>
            <a:off x="4339494" y="4143632"/>
            <a:ext cx="1919417" cy="2199503"/>
          </a:xfrm>
          <a:prstGeom prst="rect">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Tekstfelt 40"/>
          <p:cNvSpPr txBox="1"/>
          <p:nvPr/>
        </p:nvSpPr>
        <p:spPr>
          <a:xfrm>
            <a:off x="2745472" y="3423507"/>
            <a:ext cx="1037967" cy="369332"/>
          </a:xfrm>
          <a:prstGeom prst="rect">
            <a:avLst/>
          </a:prstGeom>
          <a:noFill/>
        </p:spPr>
        <p:txBody>
          <a:bodyPr wrap="square" rtlCol="0">
            <a:spAutoFit/>
          </a:bodyPr>
          <a:lstStyle/>
          <a:p>
            <a:pPr algn="ctr"/>
            <a:r>
              <a:rPr lang="da-DK" dirty="0" err="1"/>
              <a:t>Hallway</a:t>
            </a:r>
            <a:endParaRPr lang="da-DK" dirty="0"/>
          </a:p>
        </p:txBody>
      </p:sp>
      <p:sp>
        <p:nvSpPr>
          <p:cNvPr id="42" name="Tekstfelt 41"/>
          <p:cNvSpPr txBox="1"/>
          <p:nvPr/>
        </p:nvSpPr>
        <p:spPr>
          <a:xfrm>
            <a:off x="842532" y="1788296"/>
            <a:ext cx="1037967" cy="369332"/>
          </a:xfrm>
          <a:prstGeom prst="rect">
            <a:avLst/>
          </a:prstGeom>
          <a:noFill/>
        </p:spPr>
        <p:txBody>
          <a:bodyPr wrap="square" rtlCol="0">
            <a:spAutoFit/>
          </a:bodyPr>
          <a:lstStyle/>
          <a:p>
            <a:pPr algn="ctr"/>
            <a:r>
              <a:rPr lang="da-DK" dirty="0"/>
              <a:t>Office</a:t>
            </a:r>
          </a:p>
        </p:txBody>
      </p:sp>
      <p:sp>
        <p:nvSpPr>
          <p:cNvPr id="43" name="Tekstfelt 42"/>
          <p:cNvSpPr txBox="1"/>
          <p:nvPr/>
        </p:nvSpPr>
        <p:spPr>
          <a:xfrm>
            <a:off x="3033797" y="1788296"/>
            <a:ext cx="1037967" cy="369332"/>
          </a:xfrm>
          <a:prstGeom prst="rect">
            <a:avLst/>
          </a:prstGeom>
          <a:noFill/>
        </p:spPr>
        <p:txBody>
          <a:bodyPr wrap="square" rtlCol="0">
            <a:spAutoFit/>
          </a:bodyPr>
          <a:lstStyle/>
          <a:p>
            <a:pPr algn="ctr"/>
            <a:r>
              <a:rPr lang="da-DK" dirty="0"/>
              <a:t>Office</a:t>
            </a:r>
          </a:p>
        </p:txBody>
      </p:sp>
      <p:sp>
        <p:nvSpPr>
          <p:cNvPr id="44" name="Tekstfelt 43"/>
          <p:cNvSpPr txBox="1"/>
          <p:nvPr/>
        </p:nvSpPr>
        <p:spPr>
          <a:xfrm>
            <a:off x="4784338" y="1788296"/>
            <a:ext cx="1037967" cy="369332"/>
          </a:xfrm>
          <a:prstGeom prst="rect">
            <a:avLst/>
          </a:prstGeom>
          <a:noFill/>
        </p:spPr>
        <p:txBody>
          <a:bodyPr wrap="square" rtlCol="0">
            <a:spAutoFit/>
          </a:bodyPr>
          <a:lstStyle/>
          <a:p>
            <a:pPr algn="ctr"/>
            <a:r>
              <a:rPr lang="da-DK" dirty="0"/>
              <a:t>Office</a:t>
            </a:r>
          </a:p>
        </p:txBody>
      </p:sp>
      <p:sp>
        <p:nvSpPr>
          <p:cNvPr id="45" name="Tekstfelt 44"/>
          <p:cNvSpPr txBox="1"/>
          <p:nvPr/>
        </p:nvSpPr>
        <p:spPr>
          <a:xfrm>
            <a:off x="842532" y="5058717"/>
            <a:ext cx="1037967" cy="369332"/>
          </a:xfrm>
          <a:prstGeom prst="rect">
            <a:avLst/>
          </a:prstGeom>
          <a:noFill/>
        </p:spPr>
        <p:txBody>
          <a:bodyPr wrap="square" rtlCol="0">
            <a:spAutoFit/>
          </a:bodyPr>
          <a:lstStyle/>
          <a:p>
            <a:pPr algn="ctr"/>
            <a:r>
              <a:rPr lang="da-DK" dirty="0"/>
              <a:t>Office</a:t>
            </a:r>
          </a:p>
        </p:txBody>
      </p:sp>
      <p:sp>
        <p:nvSpPr>
          <p:cNvPr id="46" name="Tekstfelt 45"/>
          <p:cNvSpPr txBox="1"/>
          <p:nvPr/>
        </p:nvSpPr>
        <p:spPr>
          <a:xfrm>
            <a:off x="2879338" y="5058717"/>
            <a:ext cx="1037967" cy="369332"/>
          </a:xfrm>
          <a:prstGeom prst="rect">
            <a:avLst/>
          </a:prstGeom>
          <a:noFill/>
        </p:spPr>
        <p:txBody>
          <a:bodyPr wrap="square" rtlCol="0">
            <a:spAutoFit/>
          </a:bodyPr>
          <a:lstStyle/>
          <a:p>
            <a:pPr algn="ctr"/>
            <a:r>
              <a:rPr lang="da-DK" dirty="0"/>
              <a:t>Office</a:t>
            </a:r>
          </a:p>
        </p:txBody>
      </p:sp>
      <p:sp>
        <p:nvSpPr>
          <p:cNvPr id="47" name="Tekstfelt 46"/>
          <p:cNvSpPr txBox="1"/>
          <p:nvPr/>
        </p:nvSpPr>
        <p:spPr>
          <a:xfrm>
            <a:off x="4780218" y="5058717"/>
            <a:ext cx="1037967" cy="369332"/>
          </a:xfrm>
          <a:prstGeom prst="rect">
            <a:avLst/>
          </a:prstGeom>
          <a:noFill/>
        </p:spPr>
        <p:txBody>
          <a:bodyPr wrap="square" rtlCol="0">
            <a:spAutoFit/>
          </a:bodyPr>
          <a:lstStyle/>
          <a:p>
            <a:pPr algn="ctr"/>
            <a:r>
              <a:rPr lang="da-DK" dirty="0"/>
              <a:t>Office</a:t>
            </a:r>
          </a:p>
        </p:txBody>
      </p:sp>
      <p:sp>
        <p:nvSpPr>
          <p:cNvPr id="48" name="Cirkel 47"/>
          <p:cNvSpPr/>
          <p:nvPr/>
        </p:nvSpPr>
        <p:spPr>
          <a:xfrm>
            <a:off x="3175141" y="2833815"/>
            <a:ext cx="580768" cy="477795"/>
          </a:xfrm>
          <a:prstGeom prst="pie">
            <a:avLst>
              <a:gd name="adj1" fmla="val 10784651"/>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49" name="Cirkel 48"/>
          <p:cNvSpPr/>
          <p:nvPr/>
        </p:nvSpPr>
        <p:spPr>
          <a:xfrm>
            <a:off x="1172045" y="2833814"/>
            <a:ext cx="580768" cy="477795"/>
          </a:xfrm>
          <a:prstGeom prst="pie">
            <a:avLst>
              <a:gd name="adj1" fmla="val 10784651"/>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50" name="Cirkel 49"/>
          <p:cNvSpPr/>
          <p:nvPr/>
        </p:nvSpPr>
        <p:spPr>
          <a:xfrm>
            <a:off x="5237417" y="2833814"/>
            <a:ext cx="580768" cy="477795"/>
          </a:xfrm>
          <a:prstGeom prst="pie">
            <a:avLst>
              <a:gd name="adj1" fmla="val 10784651"/>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51" name="Cirkel 50"/>
          <p:cNvSpPr/>
          <p:nvPr/>
        </p:nvSpPr>
        <p:spPr>
          <a:xfrm rot="10800000">
            <a:off x="881661" y="3904732"/>
            <a:ext cx="580768" cy="477795"/>
          </a:xfrm>
          <a:prstGeom prst="pie">
            <a:avLst>
              <a:gd name="adj1" fmla="val 10784651"/>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52" name="Cirkel 51"/>
          <p:cNvSpPr/>
          <p:nvPr/>
        </p:nvSpPr>
        <p:spPr>
          <a:xfrm rot="10800000">
            <a:off x="2939061" y="3909274"/>
            <a:ext cx="580768" cy="477795"/>
          </a:xfrm>
          <a:prstGeom prst="pie">
            <a:avLst>
              <a:gd name="adj1" fmla="val 10784651"/>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53" name="Cirkel 52"/>
          <p:cNvSpPr/>
          <p:nvPr/>
        </p:nvSpPr>
        <p:spPr>
          <a:xfrm rot="10800000">
            <a:off x="4947033" y="3909397"/>
            <a:ext cx="580768" cy="477795"/>
          </a:xfrm>
          <a:prstGeom prst="pie">
            <a:avLst>
              <a:gd name="adj1" fmla="val 10784651"/>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54" name="Cirkel 53"/>
          <p:cNvSpPr/>
          <p:nvPr/>
        </p:nvSpPr>
        <p:spPr>
          <a:xfrm rot="10800000">
            <a:off x="0" y="3118081"/>
            <a:ext cx="540000" cy="540000"/>
          </a:xfrm>
          <a:prstGeom prst="pie">
            <a:avLst>
              <a:gd name="adj1" fmla="val 10784651"/>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55" name="Cirkel 54"/>
          <p:cNvSpPr/>
          <p:nvPr/>
        </p:nvSpPr>
        <p:spPr>
          <a:xfrm rot="5400000">
            <a:off x="0" y="3662404"/>
            <a:ext cx="540000" cy="540000"/>
          </a:xfrm>
          <a:prstGeom prst="pie">
            <a:avLst>
              <a:gd name="adj1" fmla="val 10784651"/>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57" name="Ligebenet trekant 56"/>
          <p:cNvSpPr/>
          <p:nvPr/>
        </p:nvSpPr>
        <p:spPr>
          <a:xfrm>
            <a:off x="4424226" y="960849"/>
            <a:ext cx="191236" cy="186613"/>
          </a:xfrm>
          <a:prstGeom prst="triangle">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solidFill>
                  <a:schemeClr val="accent5"/>
                </a:solidFill>
              </a:ln>
              <a:solidFill>
                <a:schemeClr val="accent5"/>
              </a:solidFill>
            </a:endParaRPr>
          </a:p>
        </p:txBody>
      </p:sp>
      <p:sp>
        <p:nvSpPr>
          <p:cNvPr id="59" name="Ligebenet trekant 58"/>
          <p:cNvSpPr/>
          <p:nvPr/>
        </p:nvSpPr>
        <p:spPr>
          <a:xfrm>
            <a:off x="348764" y="6065377"/>
            <a:ext cx="191236" cy="186613"/>
          </a:xfrm>
          <a:prstGeom prst="triangle">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solidFill>
                  <a:schemeClr val="accent5"/>
                </a:solidFill>
              </a:ln>
              <a:solidFill>
                <a:schemeClr val="accent5"/>
              </a:solidFill>
            </a:endParaRPr>
          </a:p>
        </p:txBody>
      </p:sp>
      <p:sp>
        <p:nvSpPr>
          <p:cNvPr id="60" name="Ligebenet trekant 59"/>
          <p:cNvSpPr/>
          <p:nvPr/>
        </p:nvSpPr>
        <p:spPr>
          <a:xfrm>
            <a:off x="5917355" y="3497094"/>
            <a:ext cx="191236" cy="186613"/>
          </a:xfrm>
          <a:prstGeom prst="triangle">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solidFill>
                  <a:schemeClr val="accent5"/>
                </a:solidFill>
              </a:ln>
              <a:solidFill>
                <a:schemeClr val="accent5"/>
              </a:solidFill>
            </a:endParaRPr>
          </a:p>
        </p:txBody>
      </p:sp>
      <p:sp>
        <p:nvSpPr>
          <p:cNvPr id="63" name="Ellipse 62"/>
          <p:cNvSpPr/>
          <p:nvPr/>
        </p:nvSpPr>
        <p:spPr>
          <a:xfrm>
            <a:off x="5975251" y="932857"/>
            <a:ext cx="214605" cy="214605"/>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solidFill>
                  <a:schemeClr val="tx2"/>
                </a:solidFill>
              </a:ln>
            </a:endParaRPr>
          </a:p>
        </p:txBody>
      </p:sp>
      <p:sp>
        <p:nvSpPr>
          <p:cNvPr id="66" name="Ellipse 65"/>
          <p:cNvSpPr/>
          <p:nvPr/>
        </p:nvSpPr>
        <p:spPr>
          <a:xfrm>
            <a:off x="9295644" y="3683707"/>
            <a:ext cx="214605" cy="214605"/>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solidFill>
                  <a:schemeClr val="tx2"/>
                </a:solidFill>
              </a:ln>
            </a:endParaRPr>
          </a:p>
        </p:txBody>
      </p:sp>
      <p:sp>
        <p:nvSpPr>
          <p:cNvPr id="67" name="Ligebenet trekant 66"/>
          <p:cNvSpPr/>
          <p:nvPr/>
        </p:nvSpPr>
        <p:spPr>
          <a:xfrm>
            <a:off x="9845550" y="3421560"/>
            <a:ext cx="191236" cy="186613"/>
          </a:xfrm>
          <a:prstGeom prst="triangle">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solidFill>
                  <a:schemeClr val="accent5"/>
                </a:solidFill>
              </a:ln>
              <a:solidFill>
                <a:schemeClr val="accent5"/>
              </a:solidFill>
            </a:endParaRPr>
          </a:p>
        </p:txBody>
      </p:sp>
      <p:sp>
        <p:nvSpPr>
          <p:cNvPr id="3" name="Rektangel 2">
            <a:extLst>
              <a:ext uri="{FF2B5EF4-FFF2-40B4-BE49-F238E27FC236}">
                <a16:creationId xmlns:a16="http://schemas.microsoft.com/office/drawing/2014/main" id="{50D9C55D-A1B5-804B-BF53-BB1FA12027A7}"/>
              </a:ext>
            </a:extLst>
          </p:cNvPr>
          <p:cNvSpPr/>
          <p:nvPr/>
        </p:nvSpPr>
        <p:spPr>
          <a:xfrm>
            <a:off x="197963" y="782428"/>
            <a:ext cx="6155703" cy="5665506"/>
          </a:xfrm>
          <a:prstGeom prst="rect">
            <a:avLst/>
          </a:prstGeom>
          <a:noFill/>
          <a:ln w="762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Tree>
    <p:extLst>
      <p:ext uri="{BB962C8B-B14F-4D97-AF65-F5344CB8AC3E}">
        <p14:creationId xmlns:p14="http://schemas.microsoft.com/office/powerpoint/2010/main" val="1659929514"/>
      </p:ext>
    </p:extLst>
  </p:cSld>
  <p:clrMapOvr>
    <a:masterClrMapping/>
  </p:clrMapOvr>
</p:sld>
</file>

<file path=ppt/theme/theme1.xml><?xml version="1.0" encoding="utf-8"?>
<a:theme xmlns:a="http://schemas.openxmlformats.org/drawingml/2006/main" name="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FormConfiguration><![CDATA[{"formFields":[],"formDataEntries":[]}]]></TemplafyFormConfiguration>
</file>

<file path=customXml/item2.xml><?xml version="1.0" encoding="utf-8"?>
<TemplafyTemplateConfiguration><![CDATA[{"elementsMetadata":[],"transformationConfigurations":[{"language":"{{DocumentLanguage}}","disableUpdates":false,"type":"proofingLanguage"}],"templateName":"SDU widescreen 16:9 - uden enhedsnavn, dato og links","templateDescription":"SDU widescreen 16:9 - uden enhedsnavn, dato og links","enableDocumentContentUpdater":true,"version":"1.3"}]]></TemplafyTemplateConfiguration>
</file>

<file path=customXml/item3.xml><?xml version="1.0" encoding="utf-8"?>
<TemplafySlideTemplateConfiguration><![CDATA[{"documentContentValidatorConfiguration":{"enableDocumentContentValidator":false,"documentContentValidatorVersion":0},"elementsMetadata":[],"slideId":"636921329540560416","enableDocumentContentUpdater":true,"version":"1.3"}]]></TemplafySlideTemplateConfiguration>
</file>

<file path=customXml/item4.xml><?xml version="1.0" encoding="utf-8"?>
<TemplafySlideFormConfiguration><![CDATA[{"formFields":[],"formDataEntries":[]}]]></TemplafySlideFormConfiguration>
</file>

<file path=customXml/item5.xml><?xml version="1.0" encoding="utf-8"?>
<ct:contentTypeSchema xmlns:ct="http://schemas.microsoft.com/office/2006/metadata/contentType" xmlns:ma="http://schemas.microsoft.com/office/2006/metadata/properties/metaAttributes" ct:_="" ma:_="" ma:contentTypeName="Dokument" ma:contentTypeID="0x010100EF90FC90BB7BFB44BE44FFD3800E4C30" ma:contentTypeVersion="3" ma:contentTypeDescription="Opret et nyt dokument." ma:contentTypeScope="" ma:versionID="fb0657d76e80c65cdc2a34023efe0d9c">
  <xsd:schema xmlns:xsd="http://www.w3.org/2001/XMLSchema" xmlns:xs="http://www.w3.org/2001/XMLSchema" xmlns:p="http://schemas.microsoft.com/office/2006/metadata/properties" xmlns:ns2="13886c1b-f4a5-4a74-b945-e97f5516d92d" targetNamespace="http://schemas.microsoft.com/office/2006/metadata/properties" ma:root="true" ma:fieldsID="62e259dcfce4b47a67e9893f6e06be9d" ns2:_="">
    <xsd:import namespace="13886c1b-f4a5-4a74-b945-e97f5516d92d"/>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86c1b-f4a5-4a74-b945-e97f5516d9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CD5A01-6378-494D-B71B-D23DEC9A120C}">
  <ds:schemaRefs/>
</ds:datastoreItem>
</file>

<file path=customXml/itemProps2.xml><?xml version="1.0" encoding="utf-8"?>
<ds:datastoreItem xmlns:ds="http://schemas.openxmlformats.org/officeDocument/2006/customXml" ds:itemID="{C484C70F-0F64-4774-853F-19FDF7E1F81D}">
  <ds:schemaRefs/>
</ds:datastoreItem>
</file>

<file path=customXml/itemProps3.xml><?xml version="1.0" encoding="utf-8"?>
<ds:datastoreItem xmlns:ds="http://schemas.openxmlformats.org/officeDocument/2006/customXml" ds:itemID="{80A386E5-FB57-411F-ACEC-E4C4608EF981}">
  <ds:schemaRefs/>
</ds:datastoreItem>
</file>

<file path=customXml/itemProps4.xml><?xml version="1.0" encoding="utf-8"?>
<ds:datastoreItem xmlns:ds="http://schemas.openxmlformats.org/officeDocument/2006/customXml" ds:itemID="{43723FED-A2E0-415E-8B28-139637BC092B}">
  <ds:schemaRefs/>
</ds:datastoreItem>
</file>

<file path=customXml/itemProps5.xml><?xml version="1.0" encoding="utf-8"?>
<ds:datastoreItem xmlns:ds="http://schemas.openxmlformats.org/officeDocument/2006/customXml" ds:itemID="{D13BCC79-803E-44BD-8DC4-5DD907193BD2}"/>
</file>

<file path=customXml/itemProps6.xml><?xml version="1.0" encoding="utf-8"?>
<ds:datastoreItem xmlns:ds="http://schemas.openxmlformats.org/officeDocument/2006/customXml" ds:itemID="{ADF6E014-6F18-402E-ACDE-D3D87F1301AA}"/>
</file>

<file path=customXml/itemProps7.xml><?xml version="1.0" encoding="utf-8"?>
<ds:datastoreItem xmlns:ds="http://schemas.openxmlformats.org/officeDocument/2006/customXml" ds:itemID="{2737C027-6CD1-4391-894A-7288AEAE0574}"/>
</file>

<file path=docProps/app.xml><?xml version="1.0" encoding="utf-8"?>
<Properties xmlns="http://schemas.openxmlformats.org/officeDocument/2006/extended-properties" xmlns:vt="http://schemas.openxmlformats.org/officeDocument/2006/docPropsVTypes">
  <Template>SDU widescreen dateA</Template>
  <TotalTime>0</TotalTime>
  <Words>733</Words>
  <Application>Microsoft Macintosh PowerPoint</Application>
  <PresentationFormat>Widescreen</PresentationFormat>
  <Paragraphs>209</Paragraphs>
  <Slides>23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23</vt:i4>
      </vt:variant>
    </vt:vector>
  </HeadingPairs>
  <TitlesOfParts>
    <vt:vector size="27" baseType="lpstr">
      <vt:lpstr>Arial</vt:lpstr>
      <vt:lpstr>Cambria Math</vt:lpstr>
      <vt:lpstr>Wingdings</vt:lpstr>
      <vt:lpstr>Blank</vt:lpstr>
      <vt:lpstr>Balancing Accuracy and Cost of IoT Technology</vt:lpstr>
      <vt:lpstr>PowerPoint-præsentation</vt:lpstr>
      <vt:lpstr>Tradeoff between sensor modality, cost and accuracy</vt:lpstr>
      <vt:lpstr>Case from Data-driven Expert Project</vt:lpstr>
      <vt:lpstr>Traditional KPIs are based on Area Normalized Use</vt:lpstr>
      <vt:lpstr>Occupant Adaptability KPIs</vt:lpstr>
      <vt:lpstr>Occupant Normalized Energy Consumption</vt:lpstr>
      <vt:lpstr>Data Modeling via Brick</vt:lpstr>
      <vt:lpstr>Example Building</vt:lpstr>
      <vt:lpstr>Calculate Occupancy</vt:lpstr>
      <vt:lpstr>Calculate KPI</vt:lpstr>
      <vt:lpstr>DDE Dashboard Example </vt:lpstr>
      <vt:lpstr>Case Study with SDU OU44 data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Case Study 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2019-01-15T10:32:39Z</dcterms:created>
  <dcterms:modified xsi:type="dcterms:W3CDTF">2021-02-24T07:07:52Z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2019-04-29T11:09:13.8320115Z</vt:lpwstr>
  </property>
  <property fmtid="{D5CDD505-2E9C-101B-9397-08002B2CF9AE}" pid="3" name="TemplafyTenantId">
    <vt:lpwstr>sdu</vt:lpwstr>
  </property>
  <property fmtid="{D5CDD505-2E9C-101B-9397-08002B2CF9AE}" pid="4" name="TemplafyTemplateId">
    <vt:lpwstr>636921197437006162</vt:lpwstr>
  </property>
  <property fmtid="{D5CDD505-2E9C-101B-9397-08002B2CF9AE}" pid="5" name="TemplafyUserProfileId">
    <vt:lpwstr>637453609428281870</vt:lpwstr>
  </property>
  <property fmtid="{D5CDD505-2E9C-101B-9397-08002B2CF9AE}" pid="6" name="TemplafyLanguageCode">
    <vt:lpwstr>en-GB</vt:lpwstr>
  </property>
  <property fmtid="{D5CDD505-2E9C-101B-9397-08002B2CF9AE}" pid="7" name="ContentTypeId">
    <vt:lpwstr>0x010100EF90FC90BB7BFB44BE44FFD3800E4C30</vt:lpwstr>
  </property>
</Properties>
</file>