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slides/slide24.xml" ContentType="application/vnd.openxmlformats-officedocument.presentationml.slide+xml"/>
  <Override PartName="/ppt/presentation.xml" ContentType="application/vnd.openxmlformats-officedocument.presentationml.presentation.main+xml"/>
  <Override PartName="/ppt/slides/slide23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Slides/notesSlide7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notesSlides/notesSlide6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4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6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3.xml" ContentType="application/vnd.openxmlformats-officedocument.presentationml.slideLayout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7.xml" ContentType="application/vnd.openxmlformats-officedocument.them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4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92" r:id="rId2"/>
    <p:sldMasterId id="2147483735" r:id="rId3"/>
    <p:sldMasterId id="2147483741" r:id="rId4"/>
    <p:sldMasterId id="2147483747" r:id="rId5"/>
  </p:sldMasterIdLst>
  <p:notesMasterIdLst>
    <p:notesMasterId r:id="rId30"/>
  </p:notesMasterIdLst>
  <p:handoutMasterIdLst>
    <p:handoutMasterId r:id="rId31"/>
  </p:handoutMasterIdLst>
  <p:sldIdLst>
    <p:sldId id="514" r:id="rId6"/>
    <p:sldId id="774" r:id="rId7"/>
    <p:sldId id="732" r:id="rId8"/>
    <p:sldId id="650" r:id="rId9"/>
    <p:sldId id="651" r:id="rId10"/>
    <p:sldId id="652" r:id="rId11"/>
    <p:sldId id="714" r:id="rId12"/>
    <p:sldId id="773" r:id="rId13"/>
    <p:sldId id="604" r:id="rId14"/>
    <p:sldId id="712" r:id="rId15"/>
    <p:sldId id="725" r:id="rId16"/>
    <p:sldId id="646" r:id="rId17"/>
    <p:sldId id="772" r:id="rId18"/>
    <p:sldId id="689" r:id="rId19"/>
    <p:sldId id="750" r:id="rId20"/>
    <p:sldId id="661" r:id="rId21"/>
    <p:sldId id="756" r:id="rId22"/>
    <p:sldId id="659" r:id="rId23"/>
    <p:sldId id="690" r:id="rId24"/>
    <p:sldId id="741" r:id="rId25"/>
    <p:sldId id="726" r:id="rId26"/>
    <p:sldId id="593" r:id="rId27"/>
    <p:sldId id="742" r:id="rId28"/>
    <p:sldId id="745" r:id="rId29"/>
  </p:sldIdLst>
  <p:sldSz cx="12192000" cy="6858000"/>
  <p:notesSz cx="7099300" cy="10234613"/>
  <p:defaultTextStyle>
    <a:defPPr>
      <a:defRPr lang="en-US"/>
    </a:defPPr>
    <a:lvl1pPr marL="0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BC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40" autoAdjust="0"/>
    <p:restoredTop sz="90237" autoAdjust="0"/>
  </p:normalViewPr>
  <p:slideViewPr>
    <p:cSldViewPr>
      <p:cViewPr varScale="1">
        <p:scale>
          <a:sx n="68" d="100"/>
          <a:sy n="68" d="100"/>
        </p:scale>
        <p:origin x="492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50" d="100"/>
          <a:sy n="50" d="100"/>
        </p:scale>
        <p:origin x="-2628" y="-108"/>
      </p:cViewPr>
      <p:guideLst>
        <p:guide orient="horz" pos="3223"/>
        <p:guide pos="223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38" Type="http://schemas.openxmlformats.org/officeDocument/2006/relationships/customXml" Target="../customXml/item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37" Type="http://schemas.openxmlformats.org/officeDocument/2006/relationships/customXml" Target="../customXml/item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customXml" Target="../customXml/item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681AB0-7EE3-479B-A0F8-CB27BD469D6B}" type="datetimeFigureOut">
              <a:rPr lang="en-GB" smtClean="0"/>
              <a:t>09/03/2021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84767A-5F4B-46FE-98D5-2CBA614458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36775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54C22441-5918-4BB7-BE17-F5A5484C0493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0406DBEC-2DE6-4E40-A3D2-081691FD8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489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DBEC-2DE6-4E40-A3D2-081691FD862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765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UNEP emission from building and construction 2020, right figure, only CO2 not GHG total 37GT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DBEC-2DE6-4E40-A3D2-081691FD862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7637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http://www.globalcarbonproject.org/carbonbudget/17/presentation.htm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DBEC-2DE6-4E40-A3D2-081691FD862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7213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https://committee.iso.org/files/live/sites/tc61/files/The%20Plastic%20Industry%20Berlin%20Aug%202016%20-%20Copy.pdf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DBEC-2DE6-4E40-A3D2-081691FD862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3838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https://dce2.au.dk/pub/SR231.pdf</a:t>
            </a:r>
          </a:p>
          <a:p>
            <a:r>
              <a:rPr lang="en-GB" dirty="0" smtClean="0"/>
              <a:t>https://cdr.eionet.europa.eu/dk/Air_Emission_Inventories/Submission_UNFCCC/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DBEC-2DE6-4E40-A3D2-081691FD862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95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DBEC-2DE6-4E40-A3D2-081691FD862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154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6DBEC-2DE6-4E40-A3D2-081691FD862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90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jpe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.jpeg"/><Relationship Id="rId4" Type="http://schemas.openxmlformats.org/officeDocument/2006/relationships/image" Target="../media/image4.jpe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.jpeg"/><Relationship Id="rId4" Type="http://schemas.openxmlformats.org/officeDocument/2006/relationships/image" Target="../media/image4.jpe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.jpeg"/><Relationship Id="rId4" Type="http://schemas.openxmlformats.org/officeDocument/2006/relationships/image" Target="../media/image4.jpe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.jpeg"/><Relationship Id="rId4" Type="http://schemas.openxmlformats.org/officeDocument/2006/relationships/image" Target="../media/image4.jpe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0" tIns="0" rIns="0" bIns="0"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60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5" name="Picture 6" descr="DTU frise RG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702" y="3124203"/>
            <a:ext cx="4711700" cy="233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econdLogo01" descr="Chemical Engineering_SecondLogo_1033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4" y="6029325"/>
            <a:ext cx="5126039" cy="62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frise01" descr="Chemical Engineering_frise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6" y="3125793"/>
            <a:ext cx="5038725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9528" y="279404"/>
            <a:ext cx="3651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2" y="1295400"/>
            <a:ext cx="8305798" cy="838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Klik for at redigere titeltypografi i masteren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2286000"/>
            <a:ext cx="8303738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smtClean="0"/>
              <a:t>Klik for at redigere undertiteltypografien i masteren</a:t>
            </a: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572004" y="6477003"/>
            <a:ext cx="2970213" cy="306388"/>
          </a:xfrm>
        </p:spPr>
        <p:txBody>
          <a:bodyPr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5F3A91F-F167-4ADB-98B3-18EE3E00403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Date Placeholder 1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algn="r">
              <a:defRPr sz="9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11/3/2021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8447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11/3/2021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22927E72-FF4E-461F-AD7A-735CB01D1DCD}" type="slidenum">
              <a:rPr 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805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0" tIns="0" rIns="0" bIns="0"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60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5" name="Picture 6" descr="DTU frise RG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702" y="3124203"/>
            <a:ext cx="4711700" cy="233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econdLogo01" descr="Chemical Engineering_SecondLogo_1033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4" y="6029325"/>
            <a:ext cx="5126039" cy="62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frise01" descr="Chemical Engineering_frise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6" y="3125793"/>
            <a:ext cx="5038725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9528" y="279404"/>
            <a:ext cx="3651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2" y="1295400"/>
            <a:ext cx="8305798" cy="838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Klik for at redigere titeltypografi i masteren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2286000"/>
            <a:ext cx="8303738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smtClean="0"/>
              <a:t>Klik for at redigere undertiteltypografien i masteren</a:t>
            </a: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572004" y="6477003"/>
            <a:ext cx="2970213" cy="306388"/>
          </a:xfrm>
        </p:spPr>
        <p:txBody>
          <a:bodyPr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5F3A91F-F167-4ADB-98B3-18EE3E00403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Date Placeholder 1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algn="r">
              <a:defRPr sz="9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11/3/2021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191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666163" y="6477003"/>
            <a:ext cx="1656680" cy="30638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spcBef>
                <a:spcPct val="50000"/>
              </a:spcBef>
              <a:defRPr sz="900" dirty="0">
                <a:solidFill>
                  <a:schemeClr val="tx1"/>
                </a:solidFill>
                <a:ea typeface="ＭＳ Ｐゴシック" pitchFamily="-80" charset="-128"/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9602" y="6477003"/>
            <a:ext cx="306388" cy="30638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spcBef>
                <a:spcPct val="50000"/>
              </a:spcBef>
              <a:defRPr sz="900">
                <a:solidFill>
                  <a:schemeClr val="tx1"/>
                </a:solidFill>
                <a:ea typeface="ＭＳ Ｐゴシック" pitchFamily="-80" charset="-128"/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22927E72-FF4E-461F-AD7A-735CB01D1DCD}" type="slidenum">
              <a:rPr lang="en-US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0480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Klik for at redigere titeltypografi i masteren</a:t>
            </a:r>
          </a:p>
        </p:txBody>
      </p:sp>
      <p:sp>
        <p:nvSpPr>
          <p:cNvPr id="1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609600" y="1600201"/>
            <a:ext cx="10972800" cy="456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Klik for at redigere typografi i masteren</a:t>
            </a:r>
          </a:p>
          <a:p>
            <a:pPr lvl="1"/>
            <a:r>
              <a:rPr lang="en-US" altLang="en-US" smtClean="0"/>
              <a:t>Andet niveau</a:t>
            </a:r>
          </a:p>
          <a:p>
            <a:pPr lvl="2"/>
            <a:r>
              <a:rPr lang="en-US" altLang="en-US" smtClean="0"/>
              <a:t>Tredje niveau</a:t>
            </a:r>
          </a:p>
          <a:p>
            <a:pPr lvl="3"/>
            <a:r>
              <a:rPr lang="en-US" altLang="en-US" smtClean="0"/>
              <a:t>Fjerde niveau</a:t>
            </a:r>
          </a:p>
          <a:p>
            <a:pPr lvl="4"/>
            <a:r>
              <a:rPr lang="en-US" altLang="en-US" smtClean="0"/>
              <a:t>Femte niveau</a:t>
            </a:r>
          </a:p>
        </p:txBody>
      </p:sp>
      <p:sp>
        <p:nvSpPr>
          <p:cNvPr id="16" name="bmkOffWorkareaText"/>
          <p:cNvSpPr>
            <a:spLocks noChangeArrowheads="1"/>
          </p:cNvSpPr>
          <p:nvPr userDrawn="1"/>
        </p:nvSpPr>
        <p:spPr bwMode="auto">
          <a:xfrm>
            <a:off x="989014" y="6477000"/>
            <a:ext cx="6246812" cy="3048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b="1" dirty="0">
                <a:solidFill>
                  <a:srgbClr val="000000"/>
                </a:solidFill>
                <a:cs typeface="Arial" pitchFamily="34" charset="0"/>
              </a:rPr>
              <a:t>CERE, DTU Chemical Engineering, Technical University of Denmark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0" y="279404"/>
            <a:ext cx="3651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Date Placeholder 1"/>
          <p:cNvSpPr>
            <a:spLocks noGrp="1"/>
          </p:cNvSpPr>
          <p:nvPr>
            <p:ph type="dt" sz="half" idx="2"/>
          </p:nvPr>
        </p:nvSpPr>
        <p:spPr>
          <a:xfrm>
            <a:off x="10394850" y="6477003"/>
            <a:ext cx="1217712" cy="30638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spcBef>
                <a:spcPct val="50000"/>
              </a:spcBef>
              <a:defRPr sz="900" smtClean="0">
                <a:solidFill>
                  <a:schemeClr val="tx1"/>
                </a:solidFill>
                <a:ea typeface="ＭＳ Ｐゴシック" pitchFamily="-80" charset="-128"/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11/3/2021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9320213" y="6245227"/>
            <a:ext cx="1731963" cy="600164"/>
          </a:xfrm>
          <a:prstGeom prst="rect">
            <a:avLst/>
          </a:prstGeom>
          <a:noFill/>
        </p:spPr>
        <p:txBody>
          <a:bodyPr lIns="91436" tIns="45718" rIns="91436" bIns="45718">
            <a:spAutoFit/>
          </a:bodyPr>
          <a:lstStyle/>
          <a:p>
            <a:pPr fontAlgn="base">
              <a:spcAft>
                <a:spcPct val="0"/>
              </a:spcAft>
              <a:defRPr/>
            </a:pPr>
            <a:r>
              <a:rPr lang="en-US" sz="1100">
                <a:solidFill>
                  <a:srgbClr val="FFFFFF"/>
                </a:solidFill>
                <a:cs typeface="Arial" pitchFamily="34" charset="0"/>
              </a:rPr>
              <a:t>Add Presentation Title in Footer via ”Insert”; ”Header &amp; Footer”</a:t>
            </a:r>
          </a:p>
        </p:txBody>
      </p:sp>
      <p:cxnSp>
        <p:nvCxnSpPr>
          <p:cNvPr id="20" name="Straight Connector 13"/>
          <p:cNvCxnSpPr>
            <a:cxnSpLocks noChangeShapeType="1"/>
          </p:cNvCxnSpPr>
          <p:nvPr userDrawn="1"/>
        </p:nvCxnSpPr>
        <p:spPr bwMode="auto">
          <a:xfrm>
            <a:off x="9188453" y="6548439"/>
            <a:ext cx="144463" cy="0"/>
          </a:xfrm>
          <a:prstGeom prst="line">
            <a:avLst/>
          </a:prstGeom>
          <a:noFill/>
          <a:ln w="19050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053732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11/3/2021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22927E72-FF4E-461F-AD7A-735CB01D1DCD}" type="slidenum">
              <a:rPr 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4659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48A0E3C-0CE1-4BBF-A912-5A81BF3B7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FCA8860-CDAD-4F91-9292-2B11655C19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C7A21B-9B48-4777-BF0D-9FB95719C2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3EA872-A674-449B-A120-B97244F8E91D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740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984" userDrawn="1">
          <p15:clr>
            <a:srgbClr val="F26B43"/>
          </p15:clr>
        </p15:guide>
        <p15:guide id="2" pos="1117" userDrawn="1">
          <p15:clr>
            <a:srgbClr val="F26B43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0" tIns="0" rIns="0" bIns="0"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60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5" name="Picture 6" descr="DTU frise RG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702" y="3124203"/>
            <a:ext cx="4711700" cy="233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econdLogo01" descr="Chemical Engineering_SecondLogo_1033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4" y="6029325"/>
            <a:ext cx="5126039" cy="62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frise01" descr="Chemical Engineering_frise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6" y="3125793"/>
            <a:ext cx="5038725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9528" y="279404"/>
            <a:ext cx="3651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2" y="1295400"/>
            <a:ext cx="8305798" cy="838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Klik for at redigere titeltypografi i masteren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2286000"/>
            <a:ext cx="8303738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smtClean="0"/>
              <a:t>Klik for at redigere undertiteltypografien i masteren</a:t>
            </a: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572004" y="6477003"/>
            <a:ext cx="2970213" cy="306388"/>
          </a:xfrm>
        </p:spPr>
        <p:txBody>
          <a:bodyPr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5F3A91F-F167-4ADB-98B3-18EE3E00403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Date Placeholder 1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algn="r">
              <a:defRPr sz="9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11/3/2021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1131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666163" y="6477003"/>
            <a:ext cx="1656680" cy="30638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spcBef>
                <a:spcPct val="50000"/>
              </a:spcBef>
              <a:defRPr sz="900" dirty="0">
                <a:solidFill>
                  <a:schemeClr val="tx1"/>
                </a:solidFill>
                <a:ea typeface="ＭＳ Ｐゴシック" pitchFamily="-80" charset="-128"/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9602" y="6477003"/>
            <a:ext cx="306388" cy="30638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spcBef>
                <a:spcPct val="50000"/>
              </a:spcBef>
              <a:defRPr sz="900">
                <a:solidFill>
                  <a:schemeClr val="tx1"/>
                </a:solidFill>
                <a:ea typeface="ＭＳ Ｐゴシック" pitchFamily="-80" charset="-128"/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22927E72-FF4E-461F-AD7A-735CB01D1DCD}" type="slidenum">
              <a:rPr lang="en-US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0480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Klik for at redigere titeltypografi i masteren</a:t>
            </a:r>
          </a:p>
        </p:txBody>
      </p:sp>
      <p:sp>
        <p:nvSpPr>
          <p:cNvPr id="1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609600" y="1600201"/>
            <a:ext cx="10972800" cy="456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Klik for at redigere typografi i masteren</a:t>
            </a:r>
          </a:p>
          <a:p>
            <a:pPr lvl="1"/>
            <a:r>
              <a:rPr lang="en-US" altLang="en-US" smtClean="0"/>
              <a:t>Andet niveau</a:t>
            </a:r>
          </a:p>
          <a:p>
            <a:pPr lvl="2"/>
            <a:r>
              <a:rPr lang="en-US" altLang="en-US" smtClean="0"/>
              <a:t>Tredje niveau</a:t>
            </a:r>
          </a:p>
          <a:p>
            <a:pPr lvl="3"/>
            <a:r>
              <a:rPr lang="en-US" altLang="en-US" smtClean="0"/>
              <a:t>Fjerde niveau</a:t>
            </a:r>
          </a:p>
          <a:p>
            <a:pPr lvl="4"/>
            <a:r>
              <a:rPr lang="en-US" altLang="en-US" smtClean="0"/>
              <a:t>Femte niveau</a:t>
            </a:r>
          </a:p>
        </p:txBody>
      </p:sp>
      <p:sp>
        <p:nvSpPr>
          <p:cNvPr id="16" name="bmkOffWorkareaText"/>
          <p:cNvSpPr>
            <a:spLocks noChangeArrowheads="1"/>
          </p:cNvSpPr>
          <p:nvPr userDrawn="1"/>
        </p:nvSpPr>
        <p:spPr bwMode="auto">
          <a:xfrm>
            <a:off x="989014" y="6477000"/>
            <a:ext cx="6246812" cy="3048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b="1" dirty="0">
                <a:solidFill>
                  <a:srgbClr val="000000"/>
                </a:solidFill>
                <a:cs typeface="Arial" pitchFamily="34" charset="0"/>
              </a:rPr>
              <a:t>CERE, DTU Chemical Engineering, Technical University of Denmark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0" y="279404"/>
            <a:ext cx="3651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Date Placeholder 1"/>
          <p:cNvSpPr>
            <a:spLocks noGrp="1"/>
          </p:cNvSpPr>
          <p:nvPr>
            <p:ph type="dt" sz="half" idx="2"/>
          </p:nvPr>
        </p:nvSpPr>
        <p:spPr>
          <a:xfrm>
            <a:off x="10394850" y="6477003"/>
            <a:ext cx="1217712" cy="30638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spcBef>
                <a:spcPct val="50000"/>
              </a:spcBef>
              <a:defRPr sz="900" smtClean="0">
                <a:solidFill>
                  <a:schemeClr val="tx1"/>
                </a:solidFill>
                <a:ea typeface="ＭＳ Ｐゴシック" pitchFamily="-80" charset="-128"/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11/3/2021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9320213" y="6245227"/>
            <a:ext cx="1731963" cy="600164"/>
          </a:xfrm>
          <a:prstGeom prst="rect">
            <a:avLst/>
          </a:prstGeom>
          <a:noFill/>
        </p:spPr>
        <p:txBody>
          <a:bodyPr lIns="91436" tIns="45718" rIns="91436" bIns="45718">
            <a:spAutoFit/>
          </a:bodyPr>
          <a:lstStyle/>
          <a:p>
            <a:pPr fontAlgn="base">
              <a:spcAft>
                <a:spcPct val="0"/>
              </a:spcAft>
              <a:defRPr/>
            </a:pPr>
            <a:r>
              <a:rPr lang="en-US" sz="1100">
                <a:solidFill>
                  <a:srgbClr val="FFFFFF"/>
                </a:solidFill>
                <a:cs typeface="Arial" pitchFamily="34" charset="0"/>
              </a:rPr>
              <a:t>Add Presentation Title in Footer via ”Insert”; ”Header &amp; Footer”</a:t>
            </a:r>
          </a:p>
        </p:txBody>
      </p:sp>
      <p:cxnSp>
        <p:nvCxnSpPr>
          <p:cNvPr id="20" name="Straight Connector 13"/>
          <p:cNvCxnSpPr>
            <a:cxnSpLocks noChangeShapeType="1"/>
          </p:cNvCxnSpPr>
          <p:nvPr userDrawn="1"/>
        </p:nvCxnSpPr>
        <p:spPr bwMode="auto">
          <a:xfrm>
            <a:off x="9188453" y="6548439"/>
            <a:ext cx="144463" cy="0"/>
          </a:xfrm>
          <a:prstGeom prst="line">
            <a:avLst/>
          </a:prstGeom>
          <a:noFill/>
          <a:ln w="19050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0540226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Klik for at redigere titeltypografi i masteren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Klik for at redigere typografi i masteren</a:t>
            </a:r>
          </a:p>
          <a:p>
            <a:pPr lvl="1"/>
            <a:r>
              <a:rPr lang="en-US" smtClean="0"/>
              <a:t>Andet niveau</a:t>
            </a:r>
          </a:p>
          <a:p>
            <a:pPr lvl="2"/>
            <a:r>
              <a:rPr lang="en-US" smtClean="0"/>
              <a:t>Tredje niveau</a:t>
            </a:r>
          </a:p>
          <a:p>
            <a:pPr lvl="3"/>
            <a:r>
              <a:rPr lang="en-US" smtClean="0"/>
              <a:t>Fjerde niveau</a:t>
            </a:r>
          </a:p>
          <a:p>
            <a:pPr lvl="4"/>
            <a:r>
              <a:rPr lang="en-US" smtClean="0"/>
              <a:t>Femte niveau</a:t>
            </a: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719096" y="6477003"/>
            <a:ext cx="1800696" cy="3063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EF64B-53AF-43B4-BB6E-D9D0543727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2"/>
          </p:nvPr>
        </p:nvSpPr>
        <p:spPr>
          <a:xfrm>
            <a:off x="10591800" y="6477003"/>
            <a:ext cx="1073696" cy="3063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11/3/2021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861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666163" y="6477003"/>
            <a:ext cx="1656680" cy="30638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spcBef>
                <a:spcPct val="50000"/>
              </a:spcBef>
              <a:defRPr sz="900" dirty="0">
                <a:solidFill>
                  <a:schemeClr val="tx1"/>
                </a:solidFill>
                <a:ea typeface="ＭＳ Ｐゴシック" pitchFamily="-80" charset="-128"/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9602" y="6477003"/>
            <a:ext cx="306388" cy="30638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spcBef>
                <a:spcPct val="50000"/>
              </a:spcBef>
              <a:defRPr sz="900">
                <a:solidFill>
                  <a:schemeClr val="tx1"/>
                </a:solidFill>
                <a:ea typeface="ＭＳ Ｐゴシック" pitchFamily="-80" charset="-128"/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22927E72-FF4E-461F-AD7A-735CB01D1DCD}" type="slidenum">
              <a:rPr lang="en-US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0480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Klik for at redigere titeltypografi i masteren</a:t>
            </a:r>
          </a:p>
        </p:txBody>
      </p:sp>
      <p:sp>
        <p:nvSpPr>
          <p:cNvPr id="1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609600" y="1600201"/>
            <a:ext cx="10972800" cy="456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Klik for at redigere typografi i masteren</a:t>
            </a:r>
          </a:p>
          <a:p>
            <a:pPr lvl="1"/>
            <a:r>
              <a:rPr lang="en-US" altLang="en-US" smtClean="0"/>
              <a:t>Andet niveau</a:t>
            </a:r>
          </a:p>
          <a:p>
            <a:pPr lvl="2"/>
            <a:r>
              <a:rPr lang="en-US" altLang="en-US" smtClean="0"/>
              <a:t>Tredje niveau</a:t>
            </a:r>
          </a:p>
          <a:p>
            <a:pPr lvl="3"/>
            <a:r>
              <a:rPr lang="en-US" altLang="en-US" smtClean="0"/>
              <a:t>Fjerde niveau</a:t>
            </a:r>
          </a:p>
          <a:p>
            <a:pPr lvl="4"/>
            <a:r>
              <a:rPr lang="en-US" altLang="en-US" smtClean="0"/>
              <a:t>Femte niveau</a:t>
            </a:r>
          </a:p>
        </p:txBody>
      </p:sp>
      <p:sp>
        <p:nvSpPr>
          <p:cNvPr id="16" name="bmkOffWorkareaText"/>
          <p:cNvSpPr>
            <a:spLocks noChangeArrowheads="1"/>
          </p:cNvSpPr>
          <p:nvPr userDrawn="1"/>
        </p:nvSpPr>
        <p:spPr bwMode="auto">
          <a:xfrm>
            <a:off x="989014" y="6477000"/>
            <a:ext cx="6246812" cy="3048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b="1" dirty="0">
                <a:solidFill>
                  <a:srgbClr val="000000"/>
                </a:solidFill>
                <a:cs typeface="Arial" pitchFamily="34" charset="0"/>
              </a:rPr>
              <a:t>CERE, DTU Chemical Engineering, Technical University of Denmark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0" y="279404"/>
            <a:ext cx="3651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Date Placeholder 1"/>
          <p:cNvSpPr>
            <a:spLocks noGrp="1"/>
          </p:cNvSpPr>
          <p:nvPr>
            <p:ph type="dt" sz="half" idx="2"/>
          </p:nvPr>
        </p:nvSpPr>
        <p:spPr>
          <a:xfrm>
            <a:off x="10394850" y="6477003"/>
            <a:ext cx="1217712" cy="30638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spcBef>
                <a:spcPct val="50000"/>
              </a:spcBef>
              <a:defRPr sz="900" smtClean="0">
                <a:solidFill>
                  <a:schemeClr val="tx1"/>
                </a:solidFill>
                <a:ea typeface="ＭＳ Ｐゴシック" pitchFamily="-80" charset="-128"/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11/3/2021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9320213" y="6245227"/>
            <a:ext cx="1731963" cy="600164"/>
          </a:xfrm>
          <a:prstGeom prst="rect">
            <a:avLst/>
          </a:prstGeom>
          <a:noFill/>
        </p:spPr>
        <p:txBody>
          <a:bodyPr lIns="91436" tIns="45718" rIns="91436" bIns="45718">
            <a:spAutoFit/>
          </a:bodyPr>
          <a:lstStyle/>
          <a:p>
            <a:pPr fontAlgn="base">
              <a:spcAft>
                <a:spcPct val="0"/>
              </a:spcAft>
              <a:defRPr/>
            </a:pPr>
            <a:r>
              <a:rPr lang="en-US" sz="1100">
                <a:solidFill>
                  <a:srgbClr val="FFFFFF"/>
                </a:solidFill>
                <a:cs typeface="Arial" pitchFamily="34" charset="0"/>
              </a:rPr>
              <a:t>Add Presentation Title in Footer via ”Insert”; ”Header &amp; Footer”</a:t>
            </a:r>
          </a:p>
        </p:txBody>
      </p:sp>
      <p:cxnSp>
        <p:nvCxnSpPr>
          <p:cNvPr id="20" name="Straight Connector 13"/>
          <p:cNvCxnSpPr>
            <a:cxnSpLocks noChangeShapeType="1"/>
          </p:cNvCxnSpPr>
          <p:nvPr userDrawn="1"/>
        </p:nvCxnSpPr>
        <p:spPr bwMode="auto">
          <a:xfrm>
            <a:off x="9188453" y="6548439"/>
            <a:ext cx="144463" cy="0"/>
          </a:xfrm>
          <a:prstGeom prst="line">
            <a:avLst/>
          </a:prstGeom>
          <a:noFill/>
          <a:ln w="19050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107925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Klik for at redigere titeltypografi i masteren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Klik for at redigere typografi i masteren</a:t>
            </a:r>
          </a:p>
          <a:p>
            <a:pPr lvl="1"/>
            <a:r>
              <a:rPr lang="en-US" smtClean="0"/>
              <a:t>Andet niveau</a:t>
            </a:r>
          </a:p>
          <a:p>
            <a:pPr lvl="2"/>
            <a:r>
              <a:rPr lang="en-US" smtClean="0"/>
              <a:t>Tredje niveau</a:t>
            </a:r>
          </a:p>
          <a:p>
            <a:pPr lvl="3"/>
            <a:r>
              <a:rPr lang="en-US" smtClean="0"/>
              <a:t>Fjerde niveau</a:t>
            </a:r>
          </a:p>
          <a:p>
            <a:pPr lvl="4"/>
            <a:r>
              <a:rPr lang="en-US" smtClean="0"/>
              <a:t>Femte niveau</a:t>
            </a: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719096" y="6477003"/>
            <a:ext cx="1800696" cy="3063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EF64B-53AF-43B4-BB6E-D9D0543727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2"/>
          </p:nvPr>
        </p:nvSpPr>
        <p:spPr>
          <a:xfrm>
            <a:off x="10591800" y="6477003"/>
            <a:ext cx="1073696" cy="3063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11/3/2021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060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0" tIns="0" rIns="0" bIns="0"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60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5" name="Picture 6" descr="DTU frise RG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702" y="3124203"/>
            <a:ext cx="4711700" cy="233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econdLogo01" descr="Chemical Engineering_SecondLogo_1033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4" y="6029325"/>
            <a:ext cx="5126039" cy="62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frise01" descr="Chemical Engineering_frise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6" y="3125793"/>
            <a:ext cx="5038725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9528" y="279404"/>
            <a:ext cx="3651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2" y="1295400"/>
            <a:ext cx="8305798" cy="838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Klik for at redigere titeltypografi i masteren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2286000"/>
            <a:ext cx="8303738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smtClean="0"/>
              <a:t>Klik for at redigere undertiteltypografien i masteren</a:t>
            </a: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572004" y="6477003"/>
            <a:ext cx="2970213" cy="306388"/>
          </a:xfrm>
        </p:spPr>
        <p:txBody>
          <a:bodyPr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5F3A91F-F167-4ADB-98B3-18EE3E00403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Date Placeholder 1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algn="r">
              <a:defRPr sz="9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11/3/2021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336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666163" y="6477003"/>
            <a:ext cx="1656680" cy="30638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spcBef>
                <a:spcPct val="50000"/>
              </a:spcBef>
              <a:defRPr sz="900" dirty="0">
                <a:solidFill>
                  <a:schemeClr val="tx1"/>
                </a:solidFill>
                <a:ea typeface="ＭＳ Ｐゴシック" pitchFamily="-80" charset="-128"/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9602" y="6477003"/>
            <a:ext cx="306388" cy="30638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spcBef>
                <a:spcPct val="50000"/>
              </a:spcBef>
              <a:defRPr sz="900">
                <a:solidFill>
                  <a:schemeClr val="tx1"/>
                </a:solidFill>
                <a:ea typeface="ＭＳ Ｐゴシック" pitchFamily="-80" charset="-128"/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22927E72-FF4E-461F-AD7A-735CB01D1DCD}" type="slidenum">
              <a:rPr lang="en-US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0480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Klik for at redigere titeltypografi i masteren</a:t>
            </a:r>
          </a:p>
        </p:txBody>
      </p:sp>
      <p:sp>
        <p:nvSpPr>
          <p:cNvPr id="1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609600" y="1600201"/>
            <a:ext cx="10972800" cy="456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Klik for at redigere typografi i masteren</a:t>
            </a:r>
          </a:p>
          <a:p>
            <a:pPr lvl="1"/>
            <a:r>
              <a:rPr lang="en-US" altLang="en-US" smtClean="0"/>
              <a:t>Andet niveau</a:t>
            </a:r>
          </a:p>
          <a:p>
            <a:pPr lvl="2"/>
            <a:r>
              <a:rPr lang="en-US" altLang="en-US" smtClean="0"/>
              <a:t>Tredje niveau</a:t>
            </a:r>
          </a:p>
          <a:p>
            <a:pPr lvl="3"/>
            <a:r>
              <a:rPr lang="en-US" altLang="en-US" smtClean="0"/>
              <a:t>Fjerde niveau</a:t>
            </a:r>
          </a:p>
          <a:p>
            <a:pPr lvl="4"/>
            <a:r>
              <a:rPr lang="en-US" altLang="en-US" smtClean="0"/>
              <a:t>Femte niveau</a:t>
            </a:r>
          </a:p>
        </p:txBody>
      </p:sp>
      <p:sp>
        <p:nvSpPr>
          <p:cNvPr id="16" name="bmkOffWorkareaText"/>
          <p:cNvSpPr>
            <a:spLocks noChangeArrowheads="1"/>
          </p:cNvSpPr>
          <p:nvPr userDrawn="1"/>
        </p:nvSpPr>
        <p:spPr bwMode="auto">
          <a:xfrm>
            <a:off x="989014" y="6477000"/>
            <a:ext cx="6246812" cy="3048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b="1" dirty="0">
                <a:solidFill>
                  <a:srgbClr val="000000"/>
                </a:solidFill>
                <a:cs typeface="Arial" pitchFamily="34" charset="0"/>
              </a:rPr>
              <a:t>CERE, DTU Chemical Engineering, Technical University of Denmark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0" y="279404"/>
            <a:ext cx="3651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Date Placeholder 1"/>
          <p:cNvSpPr>
            <a:spLocks noGrp="1"/>
          </p:cNvSpPr>
          <p:nvPr>
            <p:ph type="dt" sz="half" idx="2"/>
          </p:nvPr>
        </p:nvSpPr>
        <p:spPr>
          <a:xfrm>
            <a:off x="10394850" y="6477003"/>
            <a:ext cx="1217712" cy="30638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spcBef>
                <a:spcPct val="50000"/>
              </a:spcBef>
              <a:defRPr sz="900" smtClean="0">
                <a:solidFill>
                  <a:schemeClr val="tx1"/>
                </a:solidFill>
                <a:ea typeface="ＭＳ Ｐゴシック" pitchFamily="-80" charset="-128"/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11/3/2021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9320213" y="6245227"/>
            <a:ext cx="1731963" cy="600164"/>
          </a:xfrm>
          <a:prstGeom prst="rect">
            <a:avLst/>
          </a:prstGeom>
          <a:noFill/>
        </p:spPr>
        <p:txBody>
          <a:bodyPr lIns="91436" tIns="45718" rIns="91436" bIns="45718">
            <a:spAutoFit/>
          </a:bodyPr>
          <a:lstStyle/>
          <a:p>
            <a:pPr fontAlgn="base">
              <a:spcAft>
                <a:spcPct val="0"/>
              </a:spcAft>
              <a:defRPr/>
            </a:pPr>
            <a:r>
              <a:rPr lang="en-US" sz="1100">
                <a:solidFill>
                  <a:srgbClr val="FFFFFF"/>
                </a:solidFill>
                <a:cs typeface="Arial" pitchFamily="34" charset="0"/>
              </a:rPr>
              <a:t>Add Presentation Title in Footer via ”Insert”; ”Header &amp; Footer”</a:t>
            </a:r>
          </a:p>
        </p:txBody>
      </p:sp>
      <p:cxnSp>
        <p:nvCxnSpPr>
          <p:cNvPr id="20" name="Straight Connector 13"/>
          <p:cNvCxnSpPr>
            <a:cxnSpLocks noChangeShapeType="1"/>
          </p:cNvCxnSpPr>
          <p:nvPr userDrawn="1"/>
        </p:nvCxnSpPr>
        <p:spPr bwMode="auto">
          <a:xfrm>
            <a:off x="9188453" y="6548439"/>
            <a:ext cx="144463" cy="0"/>
          </a:xfrm>
          <a:prstGeom prst="line">
            <a:avLst/>
          </a:prstGeom>
          <a:noFill/>
          <a:ln w="19050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150376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Klik for at redigere titeltypografi i masteren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Klik for at redigere typografi i masteren</a:t>
            </a:r>
          </a:p>
          <a:p>
            <a:pPr lvl="1"/>
            <a:r>
              <a:rPr lang="en-US" smtClean="0"/>
              <a:t>Andet niveau</a:t>
            </a:r>
          </a:p>
          <a:p>
            <a:pPr lvl="2"/>
            <a:r>
              <a:rPr lang="en-US" smtClean="0"/>
              <a:t>Tredje niveau</a:t>
            </a:r>
          </a:p>
          <a:p>
            <a:pPr lvl="3"/>
            <a:r>
              <a:rPr lang="en-US" smtClean="0"/>
              <a:t>Fjerde niveau</a:t>
            </a:r>
          </a:p>
          <a:p>
            <a:pPr lvl="4"/>
            <a:r>
              <a:rPr lang="en-US" smtClean="0"/>
              <a:t>Femte niveau</a:t>
            </a: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719096" y="6477003"/>
            <a:ext cx="1800696" cy="3063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EF64B-53AF-43B4-BB6E-D9D0543727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2"/>
          </p:nvPr>
        </p:nvSpPr>
        <p:spPr>
          <a:xfrm>
            <a:off x="10591800" y="6477003"/>
            <a:ext cx="1073696" cy="3063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11/3/2021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924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lIns="0" tIns="0" rIns="0" bIns="0"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60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5" name="Picture 6" descr="DTU frise RG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702" y="3124203"/>
            <a:ext cx="4711700" cy="233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econdLogo01" descr="Chemical Engineering_SecondLogo_1033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4" y="6029325"/>
            <a:ext cx="5126039" cy="62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frise01" descr="Chemical Engineering_frise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6" y="3125793"/>
            <a:ext cx="5038725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9528" y="279404"/>
            <a:ext cx="3651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2" y="1295400"/>
            <a:ext cx="8305798" cy="838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Klik for at redigere titeltypografi i masteren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2286000"/>
            <a:ext cx="8303738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smtClean="0"/>
              <a:t>Klik for at redigere undertiteltypografien i masteren</a:t>
            </a: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572004" y="6477003"/>
            <a:ext cx="2970213" cy="306388"/>
          </a:xfrm>
        </p:spPr>
        <p:txBody>
          <a:bodyPr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5F3A91F-F167-4ADB-98B3-18EE3E00403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Date Placeholder 1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algn="r">
              <a:defRPr sz="9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11/3/2021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629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666163" y="6477003"/>
            <a:ext cx="1656680" cy="30638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spcBef>
                <a:spcPct val="50000"/>
              </a:spcBef>
              <a:defRPr sz="900" dirty="0">
                <a:solidFill>
                  <a:schemeClr val="tx1"/>
                </a:solidFill>
                <a:ea typeface="ＭＳ Ｐゴシック" pitchFamily="-80" charset="-128"/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9602" y="6477003"/>
            <a:ext cx="306388" cy="30638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spcBef>
                <a:spcPct val="50000"/>
              </a:spcBef>
              <a:defRPr sz="900">
                <a:solidFill>
                  <a:schemeClr val="tx1"/>
                </a:solidFill>
                <a:ea typeface="ＭＳ Ｐゴシック" pitchFamily="-80" charset="-128"/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22927E72-FF4E-461F-AD7A-735CB01D1DCD}" type="slidenum">
              <a:rPr lang="en-US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0480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Klik for at redigere titeltypografi i masteren</a:t>
            </a:r>
          </a:p>
        </p:txBody>
      </p:sp>
      <p:sp>
        <p:nvSpPr>
          <p:cNvPr id="1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609600" y="1600201"/>
            <a:ext cx="10972800" cy="456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Klik for at redigere typografi i masteren</a:t>
            </a:r>
          </a:p>
          <a:p>
            <a:pPr lvl="1"/>
            <a:r>
              <a:rPr lang="en-US" altLang="en-US" smtClean="0"/>
              <a:t>Andet niveau</a:t>
            </a:r>
          </a:p>
          <a:p>
            <a:pPr lvl="2"/>
            <a:r>
              <a:rPr lang="en-US" altLang="en-US" smtClean="0"/>
              <a:t>Tredje niveau</a:t>
            </a:r>
          </a:p>
          <a:p>
            <a:pPr lvl="3"/>
            <a:r>
              <a:rPr lang="en-US" altLang="en-US" smtClean="0"/>
              <a:t>Fjerde niveau</a:t>
            </a:r>
          </a:p>
          <a:p>
            <a:pPr lvl="4"/>
            <a:r>
              <a:rPr lang="en-US" altLang="en-US" smtClean="0"/>
              <a:t>Femte niveau</a:t>
            </a:r>
          </a:p>
        </p:txBody>
      </p:sp>
      <p:sp>
        <p:nvSpPr>
          <p:cNvPr id="16" name="bmkOffWorkareaText"/>
          <p:cNvSpPr>
            <a:spLocks noChangeArrowheads="1"/>
          </p:cNvSpPr>
          <p:nvPr userDrawn="1"/>
        </p:nvSpPr>
        <p:spPr bwMode="auto">
          <a:xfrm>
            <a:off x="989014" y="6477000"/>
            <a:ext cx="6246812" cy="3048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b="1" dirty="0">
                <a:solidFill>
                  <a:srgbClr val="000000"/>
                </a:solidFill>
                <a:cs typeface="Arial" pitchFamily="34" charset="0"/>
              </a:rPr>
              <a:t>CERE, DTU Chemical Engineering, Technical University of Denmark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0" y="279404"/>
            <a:ext cx="3651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Date Placeholder 1"/>
          <p:cNvSpPr>
            <a:spLocks noGrp="1"/>
          </p:cNvSpPr>
          <p:nvPr>
            <p:ph type="dt" sz="half" idx="2"/>
          </p:nvPr>
        </p:nvSpPr>
        <p:spPr>
          <a:xfrm>
            <a:off x="10394850" y="6477003"/>
            <a:ext cx="1217712" cy="30638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spcBef>
                <a:spcPct val="50000"/>
              </a:spcBef>
              <a:defRPr sz="900" smtClean="0">
                <a:solidFill>
                  <a:schemeClr val="tx1"/>
                </a:solidFill>
                <a:ea typeface="ＭＳ Ｐゴシック" pitchFamily="-80" charset="-128"/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11/3/2021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9320213" y="6245227"/>
            <a:ext cx="1731963" cy="600164"/>
          </a:xfrm>
          <a:prstGeom prst="rect">
            <a:avLst/>
          </a:prstGeom>
          <a:noFill/>
        </p:spPr>
        <p:txBody>
          <a:bodyPr lIns="91436" tIns="45718" rIns="91436" bIns="45718">
            <a:spAutoFit/>
          </a:bodyPr>
          <a:lstStyle/>
          <a:p>
            <a:pPr fontAlgn="base">
              <a:spcAft>
                <a:spcPct val="0"/>
              </a:spcAft>
              <a:defRPr/>
            </a:pPr>
            <a:r>
              <a:rPr lang="en-US" sz="1100">
                <a:solidFill>
                  <a:srgbClr val="FFFFFF"/>
                </a:solidFill>
                <a:cs typeface="Arial" pitchFamily="34" charset="0"/>
              </a:rPr>
              <a:t>Add Presentation Title in Footer via ”Insert”; ”Header &amp; Footer”</a:t>
            </a:r>
          </a:p>
        </p:txBody>
      </p:sp>
      <p:cxnSp>
        <p:nvCxnSpPr>
          <p:cNvPr id="20" name="Straight Connector 13"/>
          <p:cNvCxnSpPr>
            <a:cxnSpLocks noChangeShapeType="1"/>
          </p:cNvCxnSpPr>
          <p:nvPr userDrawn="1"/>
        </p:nvCxnSpPr>
        <p:spPr bwMode="auto">
          <a:xfrm>
            <a:off x="9188453" y="6548439"/>
            <a:ext cx="144463" cy="0"/>
          </a:xfrm>
          <a:prstGeom prst="line">
            <a:avLst/>
          </a:prstGeom>
          <a:noFill/>
          <a:ln w="19050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690782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Klik for at redigere titeltypografi i masteren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Klik for at redigere typografi i masteren</a:t>
            </a:r>
          </a:p>
          <a:p>
            <a:pPr lvl="1"/>
            <a:r>
              <a:rPr lang="en-US" smtClean="0"/>
              <a:t>Andet niveau</a:t>
            </a:r>
          </a:p>
          <a:p>
            <a:pPr lvl="2"/>
            <a:r>
              <a:rPr lang="en-US" smtClean="0"/>
              <a:t>Tredje niveau</a:t>
            </a:r>
          </a:p>
          <a:p>
            <a:pPr lvl="3"/>
            <a:r>
              <a:rPr lang="en-US" smtClean="0"/>
              <a:t>Fjerde niveau</a:t>
            </a:r>
          </a:p>
          <a:p>
            <a:pPr lvl="4"/>
            <a:r>
              <a:rPr lang="en-US" smtClean="0"/>
              <a:t>Femte niveau</a:t>
            </a: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5435601" y="6477003"/>
            <a:ext cx="1800696" cy="3063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EF64B-53AF-43B4-BB6E-D9D0543727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2"/>
          </p:nvPr>
        </p:nvSpPr>
        <p:spPr>
          <a:xfrm>
            <a:off x="7308305" y="6477003"/>
            <a:ext cx="1073696" cy="3063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11/3/2021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6942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.jpeg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713791" y="6477003"/>
            <a:ext cx="1656680" cy="30638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spcBef>
                <a:spcPct val="50000"/>
              </a:spcBef>
              <a:defRPr sz="900" dirty="0">
                <a:solidFill>
                  <a:schemeClr val="tx1"/>
                </a:solidFill>
                <a:ea typeface="ＭＳ Ｐゴシック" pitchFamily="-80" charset="-128"/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9602" y="6477003"/>
            <a:ext cx="306388" cy="30638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spcBef>
                <a:spcPct val="50000"/>
              </a:spcBef>
              <a:defRPr sz="900">
                <a:solidFill>
                  <a:schemeClr val="tx1"/>
                </a:solidFill>
                <a:ea typeface="ＭＳ Ｐゴシック" pitchFamily="-80" charset="-128"/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22927E72-FF4E-461F-AD7A-735CB01D1DCD}" type="slidenum">
              <a:rPr lang="en-US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04800"/>
            <a:ext cx="11049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Klik for at redigere titeltypografi i masteren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1049000" cy="456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Klik for at redigere typografi i masteren</a:t>
            </a:r>
          </a:p>
          <a:p>
            <a:pPr lvl="1"/>
            <a:r>
              <a:rPr lang="en-US" altLang="en-US" smtClean="0"/>
              <a:t>Andet niveau</a:t>
            </a:r>
          </a:p>
          <a:p>
            <a:pPr lvl="2"/>
            <a:r>
              <a:rPr lang="en-US" altLang="en-US" smtClean="0"/>
              <a:t>Tredje niveau</a:t>
            </a:r>
          </a:p>
          <a:p>
            <a:pPr lvl="3"/>
            <a:r>
              <a:rPr lang="en-US" altLang="en-US" smtClean="0"/>
              <a:t>Fjerde niveau</a:t>
            </a:r>
          </a:p>
          <a:p>
            <a:pPr lvl="4"/>
            <a:r>
              <a:rPr lang="en-US" altLang="en-US" smtClean="0"/>
              <a:t>Femte niveau</a:t>
            </a:r>
          </a:p>
        </p:txBody>
      </p:sp>
      <p:sp>
        <p:nvSpPr>
          <p:cNvPr id="113676" name="bmkOffWorkareaText"/>
          <p:cNvSpPr>
            <a:spLocks noChangeArrowheads="1"/>
          </p:cNvSpPr>
          <p:nvPr/>
        </p:nvSpPr>
        <p:spPr bwMode="auto">
          <a:xfrm>
            <a:off x="989014" y="6477000"/>
            <a:ext cx="6246812" cy="3048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b="1" dirty="0">
                <a:solidFill>
                  <a:srgbClr val="000000"/>
                </a:solidFill>
                <a:cs typeface="Arial" pitchFamily="34" charset="0"/>
              </a:rPr>
              <a:t>CERE, DTU Chemical Engineering, Technical University of Denmark</a:t>
            </a:r>
          </a:p>
        </p:txBody>
      </p:sp>
      <p:pic>
        <p:nvPicPr>
          <p:cNvPr id="103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0" y="279404"/>
            <a:ext cx="3651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10442477" y="6477003"/>
            <a:ext cx="1217712" cy="30638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spcBef>
                <a:spcPct val="50000"/>
              </a:spcBef>
              <a:defRPr sz="900" smtClean="0">
                <a:solidFill>
                  <a:schemeClr val="tx1"/>
                </a:solidFill>
                <a:ea typeface="ＭＳ Ｐゴシック" pitchFamily="-80" charset="-128"/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11/3/2021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320213" y="6245227"/>
            <a:ext cx="1731963" cy="600164"/>
          </a:xfrm>
          <a:prstGeom prst="rect">
            <a:avLst/>
          </a:prstGeom>
          <a:noFill/>
        </p:spPr>
        <p:txBody>
          <a:bodyPr lIns="91436" tIns="45718" rIns="91436" bIns="45718">
            <a:spAutoFit/>
          </a:bodyPr>
          <a:lstStyle/>
          <a:p>
            <a:pPr fontAlgn="base">
              <a:spcAft>
                <a:spcPct val="0"/>
              </a:spcAft>
              <a:defRPr/>
            </a:pPr>
            <a:r>
              <a:rPr lang="en-US" sz="1100">
                <a:solidFill>
                  <a:srgbClr val="FFFFFF"/>
                </a:solidFill>
                <a:cs typeface="Arial" pitchFamily="34" charset="0"/>
              </a:rPr>
              <a:t>Add Presentation Title in Footer via ”Insert”; ”Header &amp; Footer”</a:t>
            </a:r>
          </a:p>
        </p:txBody>
      </p:sp>
      <p:cxnSp>
        <p:nvCxnSpPr>
          <p:cNvPr id="1034" name="Straight Connector 13"/>
          <p:cNvCxnSpPr>
            <a:cxnSpLocks noChangeShapeType="1"/>
          </p:cNvCxnSpPr>
          <p:nvPr/>
        </p:nvCxnSpPr>
        <p:spPr bwMode="auto">
          <a:xfrm>
            <a:off x="9188453" y="6548439"/>
            <a:ext cx="144463" cy="0"/>
          </a:xfrm>
          <a:prstGeom prst="line">
            <a:avLst/>
          </a:prstGeom>
          <a:noFill/>
          <a:ln w="19050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4" r:id="rId2"/>
    <p:sldLayoutId id="2147483665" r:id="rId3"/>
  </p:sldLayoutIdLst>
  <p:timing>
    <p:tnLst>
      <p:par>
        <p:cTn id="1" dur="indefinite" restart="never" nodeType="tmRoot"/>
      </p:par>
    </p:tnLst>
  </p:timing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5pPr>
      <a:lvl6pPr marL="457178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6pPr>
      <a:lvl7pPr marL="914354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7pPr>
      <a:lvl8pPr marL="1371532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8pPr>
      <a:lvl9pPr marL="1828709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9pPr>
    </p:titleStyle>
    <p:bodyStyle>
      <a:lvl1pPr marL="188905" indent="-188905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574646" indent="-195254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2pPr>
      <a:lvl3pPr marL="1279461" indent="-228589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</a:defRPr>
      </a:lvl3pPr>
      <a:lvl4pPr marL="1698540" indent="-228589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117619" indent="-228589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74797" indent="-228589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3031975" indent="-228589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89151" indent="-228589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946328" indent="-228589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a-DK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713791" y="6477003"/>
            <a:ext cx="1656680" cy="30638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spcBef>
                <a:spcPct val="50000"/>
              </a:spcBef>
              <a:defRPr sz="900" dirty="0">
                <a:solidFill>
                  <a:schemeClr val="tx1"/>
                </a:solidFill>
                <a:ea typeface="ＭＳ Ｐゴシック" pitchFamily="-80" charset="-128"/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9602" y="6477003"/>
            <a:ext cx="306388" cy="30638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spcBef>
                <a:spcPct val="50000"/>
              </a:spcBef>
              <a:defRPr sz="900">
                <a:solidFill>
                  <a:schemeClr val="tx1"/>
                </a:solidFill>
                <a:ea typeface="ＭＳ Ｐゴシック" pitchFamily="-80" charset="-128"/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22927E72-FF4E-461F-AD7A-735CB01D1DCD}" type="slidenum">
              <a:rPr lang="en-US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04800"/>
            <a:ext cx="11049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Klik for at redigere titeltypografi i masteren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1049000" cy="456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Klik for at redigere typografi i masteren</a:t>
            </a:r>
          </a:p>
          <a:p>
            <a:pPr lvl="1"/>
            <a:r>
              <a:rPr lang="en-US" altLang="en-US" smtClean="0"/>
              <a:t>Andet niveau</a:t>
            </a:r>
          </a:p>
          <a:p>
            <a:pPr lvl="2"/>
            <a:r>
              <a:rPr lang="en-US" altLang="en-US" smtClean="0"/>
              <a:t>Tredje niveau</a:t>
            </a:r>
          </a:p>
          <a:p>
            <a:pPr lvl="3"/>
            <a:r>
              <a:rPr lang="en-US" altLang="en-US" smtClean="0"/>
              <a:t>Fjerde niveau</a:t>
            </a:r>
          </a:p>
          <a:p>
            <a:pPr lvl="4"/>
            <a:r>
              <a:rPr lang="en-US" altLang="en-US" smtClean="0"/>
              <a:t>Femte niveau</a:t>
            </a:r>
          </a:p>
        </p:txBody>
      </p:sp>
      <p:sp>
        <p:nvSpPr>
          <p:cNvPr id="113676" name="bmkOffWorkareaText"/>
          <p:cNvSpPr>
            <a:spLocks noChangeArrowheads="1"/>
          </p:cNvSpPr>
          <p:nvPr/>
        </p:nvSpPr>
        <p:spPr bwMode="auto">
          <a:xfrm>
            <a:off x="989014" y="6477000"/>
            <a:ext cx="6246812" cy="3048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b="1" dirty="0">
                <a:solidFill>
                  <a:srgbClr val="000000"/>
                </a:solidFill>
                <a:cs typeface="Arial" pitchFamily="34" charset="0"/>
              </a:rPr>
              <a:t>CERE, DTU Chemical Engineering, Technical University of Denmark</a:t>
            </a:r>
          </a:p>
        </p:txBody>
      </p:sp>
      <p:pic>
        <p:nvPicPr>
          <p:cNvPr id="103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0" y="279404"/>
            <a:ext cx="3651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10442477" y="6477003"/>
            <a:ext cx="1217712" cy="30638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spcBef>
                <a:spcPct val="50000"/>
              </a:spcBef>
              <a:defRPr sz="900" smtClean="0">
                <a:solidFill>
                  <a:schemeClr val="tx1"/>
                </a:solidFill>
                <a:ea typeface="ＭＳ Ｐゴシック" pitchFamily="-80" charset="-128"/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11/3/2021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320213" y="6245227"/>
            <a:ext cx="1731963" cy="600164"/>
          </a:xfrm>
          <a:prstGeom prst="rect">
            <a:avLst/>
          </a:prstGeom>
          <a:noFill/>
        </p:spPr>
        <p:txBody>
          <a:bodyPr lIns="91436" tIns="45718" rIns="91436" bIns="45718">
            <a:spAutoFit/>
          </a:bodyPr>
          <a:lstStyle/>
          <a:p>
            <a:pPr fontAlgn="base">
              <a:spcAft>
                <a:spcPct val="0"/>
              </a:spcAft>
              <a:defRPr/>
            </a:pPr>
            <a:r>
              <a:rPr lang="en-US" sz="1100">
                <a:solidFill>
                  <a:srgbClr val="FFFFFF"/>
                </a:solidFill>
                <a:cs typeface="Arial" pitchFamily="34" charset="0"/>
              </a:rPr>
              <a:t>Add Presentation Title in Footer via ”Insert”; ”Header &amp; Footer”</a:t>
            </a:r>
          </a:p>
        </p:txBody>
      </p:sp>
      <p:cxnSp>
        <p:nvCxnSpPr>
          <p:cNvPr id="1034" name="Straight Connector 13"/>
          <p:cNvCxnSpPr>
            <a:cxnSpLocks noChangeShapeType="1"/>
          </p:cNvCxnSpPr>
          <p:nvPr/>
        </p:nvCxnSpPr>
        <p:spPr bwMode="auto">
          <a:xfrm>
            <a:off x="9188453" y="6548439"/>
            <a:ext cx="144463" cy="0"/>
          </a:xfrm>
          <a:prstGeom prst="line">
            <a:avLst/>
          </a:prstGeom>
          <a:noFill/>
          <a:ln w="19050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17209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</p:sldLayoutIdLst>
  <p:timing>
    <p:tnLst>
      <p:par>
        <p:cTn id="1" dur="indefinite" restart="never" nodeType="tmRoot"/>
      </p:par>
    </p:tnLst>
  </p:timing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5pPr>
      <a:lvl6pPr marL="457178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6pPr>
      <a:lvl7pPr marL="914354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7pPr>
      <a:lvl8pPr marL="1371532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8pPr>
      <a:lvl9pPr marL="1828709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9pPr>
    </p:titleStyle>
    <p:bodyStyle>
      <a:lvl1pPr marL="188905" indent="-188905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574646" indent="-195254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2pPr>
      <a:lvl3pPr marL="1279461" indent="-228589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</a:defRPr>
      </a:lvl3pPr>
      <a:lvl4pPr marL="1698540" indent="-228589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117619" indent="-228589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74797" indent="-228589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3031975" indent="-228589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89151" indent="-228589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946328" indent="-228589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a-DK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713791" y="6477003"/>
            <a:ext cx="1656680" cy="30638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spcBef>
                <a:spcPct val="50000"/>
              </a:spcBef>
              <a:defRPr sz="900" dirty="0">
                <a:solidFill>
                  <a:schemeClr val="tx1"/>
                </a:solidFill>
                <a:ea typeface="ＭＳ Ｐゴシック" pitchFamily="-80" charset="-128"/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9602" y="6477003"/>
            <a:ext cx="306388" cy="30638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spcBef>
                <a:spcPct val="50000"/>
              </a:spcBef>
              <a:defRPr sz="900">
                <a:solidFill>
                  <a:schemeClr val="tx1"/>
                </a:solidFill>
                <a:ea typeface="ＭＳ Ｐゴシック" pitchFamily="-80" charset="-128"/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22927E72-FF4E-461F-AD7A-735CB01D1DCD}" type="slidenum">
              <a:rPr lang="en-US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04800"/>
            <a:ext cx="11049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Klik for at redigere titeltypografi i masteren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1049000" cy="456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Klik for at redigere typografi i masteren</a:t>
            </a:r>
          </a:p>
          <a:p>
            <a:pPr lvl="1"/>
            <a:r>
              <a:rPr lang="en-US" altLang="en-US" smtClean="0"/>
              <a:t>Andet niveau</a:t>
            </a:r>
          </a:p>
          <a:p>
            <a:pPr lvl="2"/>
            <a:r>
              <a:rPr lang="en-US" altLang="en-US" smtClean="0"/>
              <a:t>Tredje niveau</a:t>
            </a:r>
          </a:p>
          <a:p>
            <a:pPr lvl="3"/>
            <a:r>
              <a:rPr lang="en-US" altLang="en-US" smtClean="0"/>
              <a:t>Fjerde niveau</a:t>
            </a:r>
          </a:p>
          <a:p>
            <a:pPr lvl="4"/>
            <a:r>
              <a:rPr lang="en-US" altLang="en-US" smtClean="0"/>
              <a:t>Femte niveau</a:t>
            </a:r>
          </a:p>
        </p:txBody>
      </p:sp>
      <p:sp>
        <p:nvSpPr>
          <p:cNvPr id="113676" name="bmkOffWorkareaText"/>
          <p:cNvSpPr>
            <a:spLocks noChangeArrowheads="1"/>
          </p:cNvSpPr>
          <p:nvPr/>
        </p:nvSpPr>
        <p:spPr bwMode="auto">
          <a:xfrm>
            <a:off x="989014" y="6477000"/>
            <a:ext cx="6246812" cy="3048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b="1" dirty="0">
                <a:solidFill>
                  <a:srgbClr val="000000"/>
                </a:solidFill>
                <a:cs typeface="Arial" pitchFamily="34" charset="0"/>
              </a:rPr>
              <a:t>CERE, DTU Chemical Engineering, Technical University of Denmark</a:t>
            </a:r>
          </a:p>
        </p:txBody>
      </p:sp>
      <p:pic>
        <p:nvPicPr>
          <p:cNvPr id="103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0" y="279404"/>
            <a:ext cx="3651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10442477" y="6477003"/>
            <a:ext cx="1217712" cy="30638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spcBef>
                <a:spcPct val="50000"/>
              </a:spcBef>
              <a:defRPr sz="900" smtClean="0">
                <a:solidFill>
                  <a:schemeClr val="tx1"/>
                </a:solidFill>
                <a:ea typeface="ＭＳ Ｐゴシック" pitchFamily="-80" charset="-128"/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11/3/2021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320213" y="6245227"/>
            <a:ext cx="1731963" cy="600164"/>
          </a:xfrm>
          <a:prstGeom prst="rect">
            <a:avLst/>
          </a:prstGeom>
          <a:noFill/>
        </p:spPr>
        <p:txBody>
          <a:bodyPr lIns="91436" tIns="45718" rIns="91436" bIns="45718">
            <a:spAutoFit/>
          </a:bodyPr>
          <a:lstStyle/>
          <a:p>
            <a:pPr fontAlgn="base">
              <a:spcAft>
                <a:spcPct val="0"/>
              </a:spcAft>
              <a:defRPr/>
            </a:pPr>
            <a:r>
              <a:rPr lang="en-US" sz="1100">
                <a:solidFill>
                  <a:srgbClr val="FFFFFF"/>
                </a:solidFill>
                <a:cs typeface="Arial" pitchFamily="34" charset="0"/>
              </a:rPr>
              <a:t>Add Presentation Title in Footer via ”Insert”; ”Header &amp; Footer”</a:t>
            </a:r>
          </a:p>
        </p:txBody>
      </p:sp>
      <p:cxnSp>
        <p:nvCxnSpPr>
          <p:cNvPr id="1034" name="Straight Connector 13"/>
          <p:cNvCxnSpPr>
            <a:cxnSpLocks noChangeShapeType="1"/>
          </p:cNvCxnSpPr>
          <p:nvPr/>
        </p:nvCxnSpPr>
        <p:spPr bwMode="auto">
          <a:xfrm>
            <a:off x="9188453" y="6548439"/>
            <a:ext cx="144463" cy="0"/>
          </a:xfrm>
          <a:prstGeom prst="line">
            <a:avLst/>
          </a:prstGeom>
          <a:noFill/>
          <a:ln w="19050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084394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</p:sldLayoutIdLst>
  <p:timing>
    <p:tnLst>
      <p:par>
        <p:cTn id="1" dur="indefinite" restart="never" nodeType="tmRoot"/>
      </p:par>
    </p:tnLst>
  </p:timing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5pPr>
      <a:lvl6pPr marL="457178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6pPr>
      <a:lvl7pPr marL="914354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7pPr>
      <a:lvl8pPr marL="1371532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8pPr>
      <a:lvl9pPr marL="1828709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9pPr>
    </p:titleStyle>
    <p:bodyStyle>
      <a:lvl1pPr marL="188905" indent="-188905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574646" indent="-195254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2pPr>
      <a:lvl3pPr marL="1279461" indent="-228589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</a:defRPr>
      </a:lvl3pPr>
      <a:lvl4pPr marL="1698540" indent="-228589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117619" indent="-228589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74797" indent="-228589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3031975" indent="-228589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89151" indent="-228589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946328" indent="-228589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a-DK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713791" y="6477003"/>
            <a:ext cx="1656680" cy="30638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spcBef>
                <a:spcPct val="50000"/>
              </a:spcBef>
              <a:defRPr sz="900" dirty="0">
                <a:solidFill>
                  <a:schemeClr val="tx1"/>
                </a:solidFill>
                <a:ea typeface="ＭＳ Ｐゴシック" pitchFamily="-80" charset="-128"/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9602" y="6477003"/>
            <a:ext cx="306388" cy="30638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spcBef>
                <a:spcPct val="50000"/>
              </a:spcBef>
              <a:defRPr sz="900">
                <a:solidFill>
                  <a:schemeClr val="tx1"/>
                </a:solidFill>
                <a:ea typeface="ＭＳ Ｐゴシック" pitchFamily="-80" charset="-128"/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22927E72-FF4E-461F-AD7A-735CB01D1DCD}" type="slidenum">
              <a:rPr lang="en-US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04800"/>
            <a:ext cx="11049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Klik for at redigere titeltypografi i masteren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1049000" cy="456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Klik for at redigere typografi i masteren</a:t>
            </a:r>
          </a:p>
          <a:p>
            <a:pPr lvl="1"/>
            <a:r>
              <a:rPr lang="en-US" altLang="en-US" smtClean="0"/>
              <a:t>Andet niveau</a:t>
            </a:r>
          </a:p>
          <a:p>
            <a:pPr lvl="2"/>
            <a:r>
              <a:rPr lang="en-US" altLang="en-US" smtClean="0"/>
              <a:t>Tredje niveau</a:t>
            </a:r>
          </a:p>
          <a:p>
            <a:pPr lvl="3"/>
            <a:r>
              <a:rPr lang="en-US" altLang="en-US" smtClean="0"/>
              <a:t>Fjerde niveau</a:t>
            </a:r>
          </a:p>
          <a:p>
            <a:pPr lvl="4"/>
            <a:r>
              <a:rPr lang="en-US" altLang="en-US" smtClean="0"/>
              <a:t>Femte niveau</a:t>
            </a:r>
          </a:p>
        </p:txBody>
      </p:sp>
      <p:sp>
        <p:nvSpPr>
          <p:cNvPr id="113676" name="bmkOffWorkareaText"/>
          <p:cNvSpPr>
            <a:spLocks noChangeArrowheads="1"/>
          </p:cNvSpPr>
          <p:nvPr/>
        </p:nvSpPr>
        <p:spPr bwMode="auto">
          <a:xfrm>
            <a:off x="989014" y="6477000"/>
            <a:ext cx="6246812" cy="3048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b="1" dirty="0">
                <a:solidFill>
                  <a:srgbClr val="000000"/>
                </a:solidFill>
                <a:cs typeface="Arial" pitchFamily="34" charset="0"/>
              </a:rPr>
              <a:t>CERE, DTU Chemical Engineering, Technical University of Denmark</a:t>
            </a:r>
          </a:p>
        </p:txBody>
      </p:sp>
      <p:pic>
        <p:nvPicPr>
          <p:cNvPr id="103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0" y="279404"/>
            <a:ext cx="3651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10442477" y="6477003"/>
            <a:ext cx="1217712" cy="30638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spcBef>
                <a:spcPct val="50000"/>
              </a:spcBef>
              <a:defRPr sz="900" smtClean="0">
                <a:solidFill>
                  <a:schemeClr val="tx1"/>
                </a:solidFill>
                <a:ea typeface="ＭＳ Ｐゴシック" pitchFamily="-80" charset="-128"/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11/3/2021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320213" y="6245227"/>
            <a:ext cx="1731963" cy="600164"/>
          </a:xfrm>
          <a:prstGeom prst="rect">
            <a:avLst/>
          </a:prstGeom>
          <a:noFill/>
        </p:spPr>
        <p:txBody>
          <a:bodyPr lIns="91436" tIns="45718" rIns="91436" bIns="45718">
            <a:spAutoFit/>
          </a:bodyPr>
          <a:lstStyle/>
          <a:p>
            <a:pPr fontAlgn="base">
              <a:spcAft>
                <a:spcPct val="0"/>
              </a:spcAft>
              <a:defRPr/>
            </a:pPr>
            <a:r>
              <a:rPr lang="en-US" sz="1100">
                <a:solidFill>
                  <a:srgbClr val="FFFFFF"/>
                </a:solidFill>
                <a:cs typeface="Arial" pitchFamily="34" charset="0"/>
              </a:rPr>
              <a:t>Add Presentation Title in Footer via ”Insert”; ”Header &amp; Footer”</a:t>
            </a:r>
          </a:p>
        </p:txBody>
      </p:sp>
      <p:cxnSp>
        <p:nvCxnSpPr>
          <p:cNvPr id="1034" name="Straight Connector 13"/>
          <p:cNvCxnSpPr>
            <a:cxnSpLocks noChangeShapeType="1"/>
          </p:cNvCxnSpPr>
          <p:nvPr/>
        </p:nvCxnSpPr>
        <p:spPr bwMode="auto">
          <a:xfrm>
            <a:off x="9188453" y="6548439"/>
            <a:ext cx="144463" cy="0"/>
          </a:xfrm>
          <a:prstGeom prst="line">
            <a:avLst/>
          </a:prstGeom>
          <a:noFill/>
          <a:ln w="19050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894001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5" r:id="rId3"/>
    <p:sldLayoutId id="2147483746" r:id="rId4"/>
  </p:sldLayoutIdLst>
  <p:timing>
    <p:tnLst>
      <p:par>
        <p:cTn id="1" dur="indefinite" restart="never" nodeType="tmRoot"/>
      </p:par>
    </p:tnLst>
  </p:timing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5pPr>
      <a:lvl6pPr marL="457178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6pPr>
      <a:lvl7pPr marL="914354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7pPr>
      <a:lvl8pPr marL="1371532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8pPr>
      <a:lvl9pPr marL="1828709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9pPr>
    </p:titleStyle>
    <p:bodyStyle>
      <a:lvl1pPr marL="188905" indent="-188905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574646" indent="-195254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2pPr>
      <a:lvl3pPr marL="1279461" indent="-228589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</a:defRPr>
      </a:lvl3pPr>
      <a:lvl4pPr marL="1698540" indent="-228589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117619" indent="-228589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74797" indent="-228589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3031975" indent="-228589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89151" indent="-228589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946328" indent="-228589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a-DK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713791" y="6477003"/>
            <a:ext cx="1656680" cy="30638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spcBef>
                <a:spcPct val="50000"/>
              </a:spcBef>
              <a:defRPr sz="900" dirty="0">
                <a:solidFill>
                  <a:schemeClr val="tx1"/>
                </a:solidFill>
                <a:ea typeface="ＭＳ Ｐゴシック" pitchFamily="-80" charset="-128"/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9602" y="6477003"/>
            <a:ext cx="306388" cy="30638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spcBef>
                <a:spcPct val="50000"/>
              </a:spcBef>
              <a:defRPr sz="900">
                <a:solidFill>
                  <a:schemeClr val="tx1"/>
                </a:solidFill>
                <a:ea typeface="ＭＳ Ｐゴシック" pitchFamily="-80" charset="-128"/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22927E72-FF4E-461F-AD7A-735CB01D1DCD}" type="slidenum">
              <a:rPr lang="en-US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04800"/>
            <a:ext cx="11049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Klik for at redigere titeltypografi i masteren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1049000" cy="456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Klik for at redigere typografi i masteren</a:t>
            </a:r>
          </a:p>
          <a:p>
            <a:pPr lvl="1"/>
            <a:r>
              <a:rPr lang="en-US" altLang="en-US" smtClean="0"/>
              <a:t>Andet niveau</a:t>
            </a:r>
          </a:p>
          <a:p>
            <a:pPr lvl="2"/>
            <a:r>
              <a:rPr lang="en-US" altLang="en-US" smtClean="0"/>
              <a:t>Tredje niveau</a:t>
            </a:r>
          </a:p>
          <a:p>
            <a:pPr lvl="3"/>
            <a:r>
              <a:rPr lang="en-US" altLang="en-US" smtClean="0"/>
              <a:t>Fjerde niveau</a:t>
            </a:r>
          </a:p>
          <a:p>
            <a:pPr lvl="4"/>
            <a:r>
              <a:rPr lang="en-US" altLang="en-US" smtClean="0"/>
              <a:t>Femte niveau</a:t>
            </a:r>
          </a:p>
        </p:txBody>
      </p:sp>
      <p:sp>
        <p:nvSpPr>
          <p:cNvPr id="113676" name="bmkOffWorkareaText"/>
          <p:cNvSpPr>
            <a:spLocks noChangeArrowheads="1"/>
          </p:cNvSpPr>
          <p:nvPr/>
        </p:nvSpPr>
        <p:spPr bwMode="auto">
          <a:xfrm>
            <a:off x="989014" y="6477000"/>
            <a:ext cx="6246812" cy="3048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b="1" dirty="0">
                <a:solidFill>
                  <a:srgbClr val="000000"/>
                </a:solidFill>
                <a:cs typeface="Arial" pitchFamily="34" charset="0"/>
              </a:rPr>
              <a:t>CERE, DTU Chemical Engineering, Technical University of Denmark</a:t>
            </a:r>
          </a:p>
        </p:txBody>
      </p:sp>
      <p:pic>
        <p:nvPicPr>
          <p:cNvPr id="103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0" y="279404"/>
            <a:ext cx="365125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10442477" y="6477003"/>
            <a:ext cx="1217712" cy="30638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spcBef>
                <a:spcPct val="50000"/>
              </a:spcBef>
              <a:defRPr sz="900" smtClean="0">
                <a:solidFill>
                  <a:schemeClr val="tx1"/>
                </a:solidFill>
                <a:ea typeface="ＭＳ Ｐゴシック" pitchFamily="-80" charset="-128"/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11/3/2021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320213" y="6245227"/>
            <a:ext cx="1731963" cy="600164"/>
          </a:xfrm>
          <a:prstGeom prst="rect">
            <a:avLst/>
          </a:prstGeom>
          <a:noFill/>
        </p:spPr>
        <p:txBody>
          <a:bodyPr lIns="91436" tIns="45718" rIns="91436" bIns="45718">
            <a:spAutoFit/>
          </a:bodyPr>
          <a:lstStyle/>
          <a:p>
            <a:pPr fontAlgn="base">
              <a:spcAft>
                <a:spcPct val="0"/>
              </a:spcAft>
              <a:defRPr/>
            </a:pPr>
            <a:r>
              <a:rPr lang="en-US" sz="1100">
                <a:solidFill>
                  <a:srgbClr val="FFFFFF"/>
                </a:solidFill>
                <a:cs typeface="Arial" pitchFamily="34" charset="0"/>
              </a:rPr>
              <a:t>Add Presentation Title in Footer via ”Insert”; ”Header &amp; Footer”</a:t>
            </a:r>
          </a:p>
        </p:txBody>
      </p:sp>
      <p:cxnSp>
        <p:nvCxnSpPr>
          <p:cNvPr id="1034" name="Straight Connector 13"/>
          <p:cNvCxnSpPr>
            <a:cxnSpLocks noChangeShapeType="1"/>
          </p:cNvCxnSpPr>
          <p:nvPr/>
        </p:nvCxnSpPr>
        <p:spPr bwMode="auto">
          <a:xfrm>
            <a:off x="9188453" y="6548439"/>
            <a:ext cx="144463" cy="0"/>
          </a:xfrm>
          <a:prstGeom prst="line">
            <a:avLst/>
          </a:prstGeom>
          <a:noFill/>
          <a:ln w="19050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047802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</p:sldLayoutIdLst>
  <p:timing>
    <p:tnLst>
      <p:par>
        <p:cTn id="1" dur="indefinite" restart="never" nodeType="tmRoot"/>
      </p:par>
    </p:tnLst>
  </p:timing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5pPr>
      <a:lvl6pPr marL="457178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6pPr>
      <a:lvl7pPr marL="914354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7pPr>
      <a:lvl8pPr marL="1371532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8pPr>
      <a:lvl9pPr marL="1828709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9pPr>
    </p:titleStyle>
    <p:bodyStyle>
      <a:lvl1pPr marL="188905" indent="-188905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574646" indent="-195254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2pPr>
      <a:lvl3pPr marL="1279461" indent="-228589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</a:defRPr>
      </a:lvl3pPr>
      <a:lvl4pPr marL="1698540" indent="-228589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117619" indent="-228589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74797" indent="-228589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3031975" indent="-228589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89151" indent="-228589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946328" indent="-228589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a-DK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url?sa=i&amp;rct=j&amp;q=&amp;esrc=s&amp;source=images&amp;cd=&amp;cad=rja&amp;uact=8&amp;ved=2ahUKEwiFhczXmPbfAhVmqYsKHWt8DaUQjRx6BAgBEAU&amp;url=https://www.americanbiogascouncil.org/biogasProcessing/psa.html&amp;psig=AOvVaw0LgOdhdw6kXxjh8UdiST8L&amp;ust=1547861792441818" TargetMode="External"/><Relationship Id="rId3" Type="http://schemas.openxmlformats.org/officeDocument/2006/relationships/image" Target="../media/image15.png"/><Relationship Id="rId7" Type="http://schemas.openxmlformats.org/officeDocument/2006/relationships/image" Target="../media/image17.jpeg"/><Relationship Id="rId2" Type="http://schemas.openxmlformats.org/officeDocument/2006/relationships/hyperlink" Target="http://www.google.com/url?sa=i&amp;rct=j&amp;q=&amp;esrc=s&amp;source=images&amp;cd=&amp;cad=rja&amp;uact=8&amp;ved=2ahUKEwiH6YGlmfbfAhWOiIsKHf22CW0QjRx6BAgBEAU&amp;url=http://www.project-scarlet.eu/wordpress/?page_id%3D2&amp;psig=AOvVaw3TsdoF7M_brwZftU2-EQxh&amp;ust=1547861932024364" TargetMode="Externa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www.google.com/url?sa=i&amp;rct=j&amp;q=&amp;esrc=s&amp;source=images&amp;cd=&amp;cad=rja&amp;uact=8&amp;ved=2ahUKEwiIncmKmvbfAhUEESwKHdJZD1sQjRx6BAgBEAU&amp;url=https://foodandbeverage.pentair.com/en/industries/biogas&amp;psig=AOvVaw2dGR4XWGT0gGsXDGSMle6E&amp;ust=1547862154208365" TargetMode="External"/><Relationship Id="rId5" Type="http://schemas.openxmlformats.org/officeDocument/2006/relationships/image" Target="../media/image16.jpeg"/><Relationship Id="rId4" Type="http://schemas.openxmlformats.org/officeDocument/2006/relationships/hyperlink" Target="https://www.google.com/url?sa=i&amp;rct=j&amp;q=&amp;esrc=s&amp;source=images&amp;cd=&amp;cad=rja&amp;uact=8&amp;ved=&amp;url=https://www.mejorimagen.eu/green-energy-cars-best-cars-modified-dur-a-flex.html&amp;psig=AOvVaw0PE2b5x-_hyl4zxDWtmGSn&amp;ust=1547860739529509" TargetMode="External"/><Relationship Id="rId9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15" descr="cere-head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7"/>
          <a:stretch>
            <a:fillRect/>
          </a:stretch>
        </p:blipFill>
        <p:spPr bwMode="auto">
          <a:xfrm>
            <a:off x="622300" y="5001117"/>
            <a:ext cx="4249247" cy="89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2" y="1295400"/>
            <a:ext cx="10515598" cy="838200"/>
          </a:xfrm>
        </p:spPr>
        <p:txBody>
          <a:bodyPr/>
          <a:lstStyle/>
          <a:p>
            <a:pPr eaLnBrk="1" hangingPunct="1"/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/>
              <a:t> </a:t>
            </a:r>
            <a:r>
              <a:rPr lang="en-US" dirty="0" err="1" smtClean="0"/>
              <a:t>fangst</a:t>
            </a:r>
            <a:r>
              <a:rPr lang="en-US" dirty="0" smtClean="0"/>
              <a:t> </a:t>
            </a:r>
            <a:r>
              <a:rPr lang="en-US" dirty="0" err="1" smtClean="0"/>
              <a:t>og</a:t>
            </a:r>
            <a:r>
              <a:rPr lang="en-US" dirty="0" smtClean="0"/>
              <a:t> </a:t>
            </a:r>
            <a:r>
              <a:rPr lang="en-US" dirty="0" err="1" smtClean="0"/>
              <a:t>lagring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dirty="0" err="1" smtClean="0"/>
              <a:t>P</a:t>
            </a:r>
            <a:r>
              <a:rPr lang="en-US" sz="1800" dirty="0" err="1" smtClean="0"/>
              <a:t>rincipper</a:t>
            </a:r>
            <a:r>
              <a:rPr lang="en-US" sz="1800" dirty="0"/>
              <a:t>, </a:t>
            </a:r>
            <a:r>
              <a:rPr lang="en-US" sz="1800" dirty="0" err="1"/>
              <a:t>teknik</a:t>
            </a:r>
            <a:r>
              <a:rPr lang="en-US" sz="1800" dirty="0"/>
              <a:t> </a:t>
            </a:r>
            <a:r>
              <a:rPr lang="en-US" sz="1800" dirty="0" err="1"/>
              <a:t>og</a:t>
            </a:r>
            <a:r>
              <a:rPr lang="en-US" sz="1800" dirty="0"/>
              <a:t> </a:t>
            </a:r>
            <a:r>
              <a:rPr lang="en-US" sz="1800" dirty="0" err="1"/>
              <a:t>potentiale</a:t>
            </a:r>
            <a:endParaRPr lang="en-US" altLang="en-US" sz="1600" dirty="0" smtClean="0"/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 dirty="0" smtClean="0"/>
          </a:p>
          <a:p>
            <a:pPr eaLnBrk="1" hangingPunct="1"/>
            <a:endParaRPr lang="en-US" altLang="en-US" dirty="0" smtClean="0"/>
          </a:p>
          <a:p>
            <a:pPr eaLnBrk="1" hangingPunct="1"/>
            <a:r>
              <a:rPr lang="en-US" altLang="en-US" dirty="0" smtClean="0"/>
              <a:t>Center for Energy Resources Engineering (CERE)</a:t>
            </a:r>
          </a:p>
          <a:p>
            <a:pPr eaLnBrk="1" hangingPunct="1"/>
            <a:r>
              <a:rPr lang="en-US" altLang="en-US" dirty="0" smtClean="0"/>
              <a:t>Department of Chemical Engineering</a:t>
            </a:r>
          </a:p>
          <a:p>
            <a:pPr eaLnBrk="1" hangingPunct="1"/>
            <a:r>
              <a:rPr lang="en-US" altLang="en-US" dirty="0" smtClean="0"/>
              <a:t>Technical University of Denmark (DTU)</a:t>
            </a:r>
          </a:p>
          <a:p>
            <a:pPr eaLnBrk="1" hangingPunct="1"/>
            <a:endParaRPr lang="en-US" altLang="en-US" dirty="0" smtClean="0"/>
          </a:p>
          <a:p>
            <a:pPr eaLnBrk="1" hangingPunct="1"/>
            <a:r>
              <a:rPr lang="en-US" altLang="en-US" b="1" dirty="0" smtClean="0"/>
              <a:t>Philip Loldrup Fosbøl</a:t>
            </a:r>
          </a:p>
          <a:p>
            <a:pPr eaLnBrk="1" hangingPunct="1"/>
            <a:r>
              <a:rPr lang="en-US" altLang="en-US" dirty="0"/>
              <a:t>	</a:t>
            </a:r>
            <a:r>
              <a:rPr lang="en-US" altLang="en-US" dirty="0" smtClean="0"/>
              <a:t>Supported by many innovative colleagues</a:t>
            </a:r>
          </a:p>
          <a:p>
            <a:pPr eaLnBrk="1" hangingPunct="1"/>
            <a:endParaRPr lang="en-US" altLang="en-US" dirty="0" smtClean="0"/>
          </a:p>
          <a:p>
            <a:pPr eaLnBrk="1" hangingPunct="1"/>
            <a:endParaRPr lang="en-US" altLang="en-US" dirty="0" smtClean="0"/>
          </a:p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91402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CO</a:t>
            </a:r>
            <a:r>
              <a:rPr lang="en-GB" baseline="-25000" dirty="0" smtClean="0"/>
              <a:t>2</a:t>
            </a:r>
            <a:r>
              <a:rPr lang="en-GB" dirty="0" smtClean="0"/>
              <a:t> capture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Advantage: very high TRL</a:t>
            </a:r>
          </a:p>
          <a:p>
            <a:r>
              <a:rPr lang="en-GB" dirty="0" smtClean="0"/>
              <a:t>Challenge: noticeable energy use</a:t>
            </a:r>
            <a:endParaRPr lang="en-GB" dirty="0"/>
          </a:p>
        </p:txBody>
      </p:sp>
      <p:grpSp>
        <p:nvGrpSpPr>
          <p:cNvPr id="4" name="Group 52"/>
          <p:cNvGrpSpPr>
            <a:grpSpLocks/>
          </p:cNvGrpSpPr>
          <p:nvPr/>
        </p:nvGrpSpPr>
        <p:grpSpPr bwMode="auto">
          <a:xfrm>
            <a:off x="5773301" y="3950261"/>
            <a:ext cx="554896" cy="557385"/>
            <a:chOff x="8009" y="5424"/>
            <a:chExt cx="351" cy="345"/>
          </a:xfrm>
        </p:grpSpPr>
        <p:sp>
          <p:nvSpPr>
            <p:cNvPr id="5" name="Oval 54"/>
            <p:cNvSpPr>
              <a:spLocks noChangeArrowheads="1"/>
            </p:cNvSpPr>
            <p:nvPr/>
          </p:nvSpPr>
          <p:spPr bwMode="auto">
            <a:xfrm>
              <a:off x="8009" y="5424"/>
              <a:ext cx="351" cy="345"/>
            </a:xfrm>
            <a:prstGeom prst="ellipse">
              <a:avLst/>
            </a:prstGeom>
            <a:gradFill rotWithShape="0">
              <a:gsLst>
                <a:gs pos="0">
                  <a:srgbClr val="3366FF"/>
                </a:gs>
                <a:gs pos="100000">
                  <a:srgbClr val="FF6600"/>
                </a:gs>
              </a:gsLst>
              <a:lin ang="0" scaled="1"/>
            </a:gradFill>
            <a:ln w="9525">
              <a:solidFill>
                <a:srgbClr val="969696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Freeform 53"/>
            <p:cNvSpPr>
              <a:spLocks/>
            </p:cNvSpPr>
            <p:nvPr/>
          </p:nvSpPr>
          <p:spPr bwMode="auto">
            <a:xfrm>
              <a:off x="8010" y="5511"/>
              <a:ext cx="342" cy="175"/>
            </a:xfrm>
            <a:custGeom>
              <a:avLst/>
              <a:gdLst>
                <a:gd name="T0" fmla="*/ 0 w 350"/>
                <a:gd name="T1" fmla="*/ 96 h 182"/>
                <a:gd name="T2" fmla="*/ 110 w 350"/>
                <a:gd name="T3" fmla="*/ 0 h 182"/>
                <a:gd name="T4" fmla="*/ 244 w 350"/>
                <a:gd name="T5" fmla="*/ 182 h 182"/>
                <a:gd name="T6" fmla="*/ 350 w 350"/>
                <a:gd name="T7" fmla="*/ 81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0" h="182">
                  <a:moveTo>
                    <a:pt x="0" y="96"/>
                  </a:moveTo>
                  <a:lnTo>
                    <a:pt x="110" y="0"/>
                  </a:lnTo>
                  <a:lnTo>
                    <a:pt x="244" y="182"/>
                  </a:lnTo>
                  <a:lnTo>
                    <a:pt x="350" y="81"/>
                  </a:lnTo>
                </a:path>
              </a:pathLst>
            </a:custGeom>
            <a:gradFill rotWithShape="0">
              <a:gsLst>
                <a:gs pos="0">
                  <a:srgbClr val="3366FF"/>
                </a:gs>
                <a:gs pos="100000">
                  <a:srgbClr val="FF6600"/>
                </a:gs>
              </a:gsLst>
              <a:lin ang="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" name="AutoShape 51"/>
          <p:cNvSpPr>
            <a:spLocks noChangeArrowheads="1"/>
          </p:cNvSpPr>
          <p:nvPr/>
        </p:nvSpPr>
        <p:spPr bwMode="auto">
          <a:xfrm>
            <a:off x="4937386" y="2270961"/>
            <a:ext cx="557277" cy="3611089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9CC00"/>
              </a:gs>
              <a:gs pos="100000">
                <a:srgbClr val="3366FF"/>
              </a:gs>
            </a:gsLst>
            <a:lin ang="5400000" scaled="1"/>
          </a:gradFill>
          <a:ln w="9525">
            <a:solidFill>
              <a:srgbClr val="969696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8" name="AutoShape 50"/>
          <p:cNvSpPr>
            <a:spLocks noChangeArrowheads="1"/>
          </p:cNvSpPr>
          <p:nvPr/>
        </p:nvSpPr>
        <p:spPr bwMode="auto">
          <a:xfrm>
            <a:off x="6604454" y="2825964"/>
            <a:ext cx="554896" cy="222239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6600"/>
              </a:gs>
              <a:gs pos="100000">
                <a:srgbClr val="99CC00"/>
              </a:gs>
            </a:gsLst>
            <a:lin ang="5400000" scaled="1"/>
          </a:gradFill>
          <a:ln w="9525">
            <a:solidFill>
              <a:srgbClr val="969696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9" name="Rectangle 49"/>
          <p:cNvSpPr>
            <a:spLocks noChangeArrowheads="1"/>
          </p:cNvSpPr>
          <p:nvPr/>
        </p:nvSpPr>
        <p:spPr bwMode="auto">
          <a:xfrm>
            <a:off x="4337241" y="5560483"/>
            <a:ext cx="654920" cy="219143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" name="Line 48"/>
          <p:cNvSpPr>
            <a:spLocks noChangeShapeType="1"/>
          </p:cNvSpPr>
          <p:nvPr/>
        </p:nvSpPr>
        <p:spPr bwMode="auto">
          <a:xfrm>
            <a:off x="4389635" y="5570011"/>
            <a:ext cx="550133" cy="2383"/>
          </a:xfrm>
          <a:prstGeom prst="line">
            <a:avLst/>
          </a:prstGeom>
          <a:noFill/>
          <a:ln w="9525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" name="Line 47"/>
          <p:cNvSpPr>
            <a:spLocks noChangeShapeType="1"/>
          </p:cNvSpPr>
          <p:nvPr/>
        </p:nvSpPr>
        <p:spPr bwMode="auto">
          <a:xfrm>
            <a:off x="4320570" y="5779626"/>
            <a:ext cx="623960" cy="0"/>
          </a:xfrm>
          <a:prstGeom prst="line">
            <a:avLst/>
          </a:prstGeom>
          <a:noFill/>
          <a:ln w="9525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" name="Text Box 46"/>
          <p:cNvSpPr txBox="1">
            <a:spLocks noChangeArrowheads="1"/>
          </p:cNvSpPr>
          <p:nvPr/>
        </p:nvSpPr>
        <p:spPr bwMode="auto">
          <a:xfrm>
            <a:off x="4320570" y="827478"/>
            <a:ext cx="1730179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en-US" sz="2300" dirty="0" smtClean="0">
                <a:ea typeface="Times New Roman" pitchFamily="18" charset="0"/>
                <a:cs typeface="Arial" pitchFamily="34" charset="0"/>
              </a:rPr>
              <a:t>Clean gas </a:t>
            </a:r>
            <a:endParaRPr lang="en-US" sz="2300" dirty="0"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3" name="Line 45"/>
          <p:cNvSpPr>
            <a:spLocks noChangeShapeType="1"/>
          </p:cNvSpPr>
          <p:nvPr/>
        </p:nvSpPr>
        <p:spPr bwMode="auto">
          <a:xfrm flipV="1">
            <a:off x="5216024" y="1241943"/>
            <a:ext cx="2382" cy="1110005"/>
          </a:xfrm>
          <a:prstGeom prst="line">
            <a:avLst/>
          </a:prstGeom>
          <a:noFill/>
          <a:ln w="76200">
            <a:solidFill>
              <a:srgbClr val="99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" name="AutoShape 44"/>
          <p:cNvSpPr>
            <a:spLocks noChangeArrowheads="1"/>
          </p:cNvSpPr>
          <p:nvPr/>
        </p:nvSpPr>
        <p:spPr bwMode="auto">
          <a:xfrm>
            <a:off x="6883092" y="2270961"/>
            <a:ext cx="554896" cy="27869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6600"/>
              </a:gs>
              <a:gs pos="100000">
                <a:srgbClr val="99CC00"/>
              </a:gs>
            </a:gsLst>
            <a:lin ang="5400000" scaled="1"/>
          </a:gradFill>
          <a:ln w="9525">
            <a:solidFill>
              <a:srgbClr val="969696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5" name="Line 43"/>
          <p:cNvSpPr>
            <a:spLocks noChangeShapeType="1"/>
          </p:cNvSpPr>
          <p:nvPr/>
        </p:nvSpPr>
        <p:spPr bwMode="auto">
          <a:xfrm flipH="1" flipV="1">
            <a:off x="7161731" y="1713576"/>
            <a:ext cx="4763" cy="597879"/>
          </a:xfrm>
          <a:prstGeom prst="line">
            <a:avLst/>
          </a:prstGeom>
          <a:noFill/>
          <a:ln w="6350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" name="Text Box 42"/>
          <p:cNvSpPr txBox="1">
            <a:spLocks noChangeArrowheads="1"/>
          </p:cNvSpPr>
          <p:nvPr/>
        </p:nvSpPr>
        <p:spPr bwMode="auto">
          <a:xfrm>
            <a:off x="6883092" y="884646"/>
            <a:ext cx="1328891" cy="707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sz="2300" dirty="0">
                <a:ea typeface="Times New Roman" pitchFamily="18" charset="0"/>
                <a:cs typeface="Arial" pitchFamily="34" charset="0"/>
              </a:rPr>
              <a:t>Pure</a:t>
            </a:r>
          </a:p>
          <a:p>
            <a:r>
              <a:rPr lang="en-US" sz="2300" dirty="0">
                <a:ea typeface="Times New Roman" pitchFamily="18" charset="0"/>
                <a:cs typeface="Arial" pitchFamily="34" charset="0"/>
              </a:rPr>
              <a:t>CO</a:t>
            </a:r>
            <a:r>
              <a:rPr lang="en-US" sz="2300" baseline="-30000" dirty="0">
                <a:ea typeface="Times New Roman" pitchFamily="18" charset="0"/>
                <a:cs typeface="Arial" pitchFamily="34" charset="0"/>
              </a:rPr>
              <a:t>2</a:t>
            </a:r>
            <a:r>
              <a:rPr lang="en-US" sz="2300" dirty="0">
                <a:ea typeface="Times New Roman" pitchFamily="18" charset="0"/>
                <a:cs typeface="Arial" pitchFamily="34" charset="0"/>
              </a:rPr>
              <a:t> </a:t>
            </a:r>
          </a:p>
        </p:txBody>
      </p:sp>
      <p:sp>
        <p:nvSpPr>
          <p:cNvPr id="17" name="Line 41"/>
          <p:cNvSpPr>
            <a:spLocks noChangeShapeType="1"/>
          </p:cNvSpPr>
          <p:nvPr/>
        </p:nvSpPr>
        <p:spPr bwMode="auto">
          <a:xfrm flipV="1">
            <a:off x="6987879" y="2525834"/>
            <a:ext cx="2382" cy="340625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" name="Freeform 40"/>
          <p:cNvSpPr>
            <a:spLocks/>
          </p:cNvSpPr>
          <p:nvPr/>
        </p:nvSpPr>
        <p:spPr bwMode="auto">
          <a:xfrm>
            <a:off x="5449413" y="4221808"/>
            <a:ext cx="390570" cy="1429191"/>
          </a:xfrm>
          <a:custGeom>
            <a:avLst/>
            <a:gdLst>
              <a:gd name="T0" fmla="*/ 0 w 225"/>
              <a:gd name="T1" fmla="*/ 926 h 926"/>
              <a:gd name="T2" fmla="*/ 68 w 225"/>
              <a:gd name="T3" fmla="*/ 926 h 926"/>
              <a:gd name="T4" fmla="*/ 68 w 225"/>
              <a:gd name="T5" fmla="*/ 4 h 926"/>
              <a:gd name="T6" fmla="*/ 225 w 225"/>
              <a:gd name="T7" fmla="*/ 0 h 9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5" h="926">
                <a:moveTo>
                  <a:pt x="0" y="926"/>
                </a:moveTo>
                <a:cubicBezTo>
                  <a:pt x="0" y="926"/>
                  <a:pt x="23" y="922"/>
                  <a:pt x="68" y="926"/>
                </a:cubicBezTo>
                <a:cubicBezTo>
                  <a:pt x="72" y="521"/>
                  <a:pt x="67" y="38"/>
                  <a:pt x="68" y="4"/>
                </a:cubicBezTo>
                <a:cubicBezTo>
                  <a:pt x="139" y="4"/>
                  <a:pt x="192" y="1"/>
                  <a:pt x="225" y="0"/>
                </a:cubicBezTo>
              </a:path>
            </a:pathLst>
          </a:custGeom>
          <a:noFill/>
          <a:ln w="38100">
            <a:solidFill>
              <a:srgbClr val="3366FF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" name="Freeform 39"/>
          <p:cNvSpPr>
            <a:spLocks/>
          </p:cNvSpPr>
          <p:nvPr/>
        </p:nvSpPr>
        <p:spPr bwMode="auto">
          <a:xfrm>
            <a:off x="6516337" y="5327049"/>
            <a:ext cx="1274117" cy="555003"/>
          </a:xfrm>
          <a:custGeom>
            <a:avLst/>
            <a:gdLst>
              <a:gd name="T0" fmla="*/ 236 w 825"/>
              <a:gd name="T1" fmla="*/ 0 h 360"/>
              <a:gd name="T2" fmla="*/ 416 w 825"/>
              <a:gd name="T3" fmla="*/ 0 h 360"/>
              <a:gd name="T4" fmla="*/ 596 w 825"/>
              <a:gd name="T5" fmla="*/ 180 h 360"/>
              <a:gd name="T6" fmla="*/ 776 w 825"/>
              <a:gd name="T7" fmla="*/ 180 h 360"/>
              <a:gd name="T8" fmla="*/ 776 w 825"/>
              <a:gd name="T9" fmla="*/ 360 h 360"/>
              <a:gd name="T10" fmla="*/ 56 w 825"/>
              <a:gd name="T11" fmla="*/ 360 h 360"/>
              <a:gd name="T12" fmla="*/ 56 w 825"/>
              <a:gd name="T13" fmla="*/ 0 h 360"/>
              <a:gd name="T14" fmla="*/ 236 w 825"/>
              <a:gd name="T15" fmla="*/ 0 h 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25" h="360">
                <a:moveTo>
                  <a:pt x="236" y="0"/>
                </a:moveTo>
                <a:lnTo>
                  <a:pt x="416" y="0"/>
                </a:lnTo>
                <a:lnTo>
                  <a:pt x="596" y="180"/>
                </a:lnTo>
                <a:cubicBezTo>
                  <a:pt x="596" y="180"/>
                  <a:pt x="686" y="180"/>
                  <a:pt x="776" y="180"/>
                </a:cubicBezTo>
                <a:cubicBezTo>
                  <a:pt x="825" y="270"/>
                  <a:pt x="810" y="285"/>
                  <a:pt x="776" y="360"/>
                </a:cubicBezTo>
                <a:cubicBezTo>
                  <a:pt x="776" y="360"/>
                  <a:pt x="416" y="360"/>
                  <a:pt x="56" y="360"/>
                </a:cubicBezTo>
                <a:cubicBezTo>
                  <a:pt x="15" y="210"/>
                  <a:pt x="0" y="173"/>
                  <a:pt x="56" y="0"/>
                </a:cubicBezTo>
                <a:cubicBezTo>
                  <a:pt x="146" y="0"/>
                  <a:pt x="236" y="0"/>
                  <a:pt x="236" y="0"/>
                </a:cubicBezTo>
                <a:close/>
              </a:path>
            </a:pathLst>
          </a:custGeom>
          <a:gradFill rotWithShape="1">
            <a:gsLst>
              <a:gs pos="0">
                <a:srgbClr val="FF6600"/>
              </a:gs>
              <a:gs pos="100000">
                <a:srgbClr val="99CC00"/>
              </a:gs>
            </a:gsLst>
            <a:lin ang="5400000" scaled="1"/>
          </a:gradFill>
          <a:ln w="9525">
            <a:solidFill>
              <a:srgbClr val="969696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0" name="Freeform 38"/>
          <p:cNvSpPr>
            <a:spLocks/>
          </p:cNvSpPr>
          <p:nvPr/>
        </p:nvSpPr>
        <p:spPr bwMode="auto">
          <a:xfrm rot="10800000" flipH="1">
            <a:off x="6049558" y="4464770"/>
            <a:ext cx="554896" cy="1231487"/>
          </a:xfrm>
          <a:custGeom>
            <a:avLst/>
            <a:gdLst>
              <a:gd name="T0" fmla="*/ 360 w 360"/>
              <a:gd name="T1" fmla="*/ 0 h 360"/>
              <a:gd name="T2" fmla="*/ 0 w 360"/>
              <a:gd name="T3" fmla="*/ 0 h 360"/>
              <a:gd name="T4" fmla="*/ 0 w 360"/>
              <a:gd name="T5" fmla="*/ 360 h 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0" h="360">
                <a:moveTo>
                  <a:pt x="360" y="0"/>
                </a:moveTo>
                <a:lnTo>
                  <a:pt x="0" y="0"/>
                </a:lnTo>
                <a:lnTo>
                  <a:pt x="0" y="360"/>
                </a:lnTo>
              </a:path>
            </a:pathLst>
          </a:cu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1" name="Freeform 37"/>
          <p:cNvSpPr>
            <a:spLocks/>
          </p:cNvSpPr>
          <p:nvPr/>
        </p:nvSpPr>
        <p:spPr bwMode="auto">
          <a:xfrm>
            <a:off x="6325815" y="2942681"/>
            <a:ext cx="302455" cy="1288655"/>
          </a:xfrm>
          <a:custGeom>
            <a:avLst/>
            <a:gdLst>
              <a:gd name="T0" fmla="*/ 0 w 195"/>
              <a:gd name="T1" fmla="*/ 836 h 836"/>
              <a:gd name="T2" fmla="*/ 68 w 195"/>
              <a:gd name="T3" fmla="*/ 836 h 836"/>
              <a:gd name="T4" fmla="*/ 68 w 195"/>
              <a:gd name="T5" fmla="*/ 0 h 836"/>
              <a:gd name="T6" fmla="*/ 195 w 195"/>
              <a:gd name="T7" fmla="*/ 0 h 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95" h="836">
                <a:moveTo>
                  <a:pt x="0" y="836"/>
                </a:moveTo>
                <a:cubicBezTo>
                  <a:pt x="0" y="836"/>
                  <a:pt x="23" y="832"/>
                  <a:pt x="68" y="836"/>
                </a:cubicBezTo>
                <a:cubicBezTo>
                  <a:pt x="72" y="469"/>
                  <a:pt x="67" y="30"/>
                  <a:pt x="68" y="0"/>
                </a:cubicBezTo>
                <a:cubicBezTo>
                  <a:pt x="139" y="0"/>
                  <a:pt x="169" y="0"/>
                  <a:pt x="195" y="0"/>
                </a:cubicBezTo>
              </a:path>
            </a:pathLst>
          </a:custGeom>
          <a:noFill/>
          <a:ln w="38100">
            <a:solidFill>
              <a:srgbClr val="FF6600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2" name="Freeform 36"/>
          <p:cNvSpPr>
            <a:spLocks/>
          </p:cNvSpPr>
          <p:nvPr/>
        </p:nvSpPr>
        <p:spPr bwMode="auto">
          <a:xfrm rot="5400000">
            <a:off x="4982482" y="2907006"/>
            <a:ext cx="1574493" cy="559659"/>
          </a:xfrm>
          <a:custGeom>
            <a:avLst/>
            <a:gdLst>
              <a:gd name="T0" fmla="*/ 360 w 360"/>
              <a:gd name="T1" fmla="*/ 0 h 360"/>
              <a:gd name="T2" fmla="*/ 0 w 360"/>
              <a:gd name="T3" fmla="*/ 0 h 360"/>
              <a:gd name="T4" fmla="*/ 0 w 360"/>
              <a:gd name="T5" fmla="*/ 360 h 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0" h="360">
                <a:moveTo>
                  <a:pt x="360" y="0"/>
                </a:moveTo>
                <a:lnTo>
                  <a:pt x="0" y="0"/>
                </a:lnTo>
                <a:lnTo>
                  <a:pt x="0" y="360"/>
                </a:lnTo>
              </a:path>
            </a:pathLst>
          </a:cu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23" name="Line 35"/>
          <p:cNvSpPr>
            <a:spLocks noChangeShapeType="1"/>
          </p:cNvSpPr>
          <p:nvPr/>
        </p:nvSpPr>
        <p:spPr bwMode="auto">
          <a:xfrm flipV="1">
            <a:off x="6883092" y="5048356"/>
            <a:ext cx="0" cy="278693"/>
          </a:xfrm>
          <a:prstGeom prst="line">
            <a:avLst/>
          </a:prstGeom>
          <a:noFill/>
          <a:ln w="28575">
            <a:solidFill>
              <a:srgbClr val="FF6600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4" name="Freeform 34"/>
          <p:cNvSpPr>
            <a:spLocks/>
          </p:cNvSpPr>
          <p:nvPr/>
        </p:nvSpPr>
        <p:spPr bwMode="auto">
          <a:xfrm flipH="1">
            <a:off x="7159349" y="4769664"/>
            <a:ext cx="438201" cy="900390"/>
          </a:xfrm>
          <a:custGeom>
            <a:avLst/>
            <a:gdLst>
              <a:gd name="T0" fmla="*/ 360 w 360"/>
              <a:gd name="T1" fmla="*/ 0 h 360"/>
              <a:gd name="T2" fmla="*/ 0 w 360"/>
              <a:gd name="T3" fmla="*/ 0 h 360"/>
              <a:gd name="T4" fmla="*/ 0 w 360"/>
              <a:gd name="T5" fmla="*/ 360 h 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0" h="360">
                <a:moveTo>
                  <a:pt x="360" y="0"/>
                </a:moveTo>
                <a:lnTo>
                  <a:pt x="0" y="0"/>
                </a:lnTo>
                <a:lnTo>
                  <a:pt x="0" y="360"/>
                </a:lnTo>
              </a:path>
            </a:pathLst>
          </a:cu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" name="Freeform 33"/>
          <p:cNvSpPr>
            <a:spLocks/>
          </p:cNvSpPr>
          <p:nvPr/>
        </p:nvSpPr>
        <p:spPr bwMode="auto">
          <a:xfrm>
            <a:off x="6421076" y="2468667"/>
            <a:ext cx="457253" cy="497836"/>
          </a:xfrm>
          <a:custGeom>
            <a:avLst/>
            <a:gdLst>
              <a:gd name="T0" fmla="*/ 360 w 360"/>
              <a:gd name="T1" fmla="*/ 0 h 360"/>
              <a:gd name="T2" fmla="*/ 0 w 360"/>
              <a:gd name="T3" fmla="*/ 0 h 360"/>
              <a:gd name="T4" fmla="*/ 0 w 360"/>
              <a:gd name="T5" fmla="*/ 360 h 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0" h="360">
                <a:moveTo>
                  <a:pt x="360" y="0"/>
                </a:moveTo>
                <a:lnTo>
                  <a:pt x="0" y="0"/>
                </a:lnTo>
                <a:lnTo>
                  <a:pt x="0" y="360"/>
                </a:lnTo>
              </a:path>
            </a:pathLst>
          </a:custGeom>
          <a:noFill/>
          <a:ln w="28575">
            <a:solidFill>
              <a:srgbClr val="99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6" name="Text Box 32"/>
          <p:cNvSpPr txBox="1">
            <a:spLocks noChangeArrowheads="1"/>
          </p:cNvSpPr>
          <p:nvPr/>
        </p:nvSpPr>
        <p:spPr bwMode="auto">
          <a:xfrm rot="16200000">
            <a:off x="4187007" y="3540604"/>
            <a:ext cx="2050890" cy="454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300" b="1" dirty="0">
                <a:ea typeface="Times New Roman" pitchFamily="18" charset="0"/>
                <a:cs typeface="Arial" pitchFamily="34" charset="0"/>
              </a:rPr>
              <a:t>Absorber</a:t>
            </a:r>
          </a:p>
        </p:txBody>
      </p:sp>
      <p:sp>
        <p:nvSpPr>
          <p:cNvPr id="27" name="Text Box 29"/>
          <p:cNvSpPr txBox="1">
            <a:spLocks noChangeArrowheads="1"/>
          </p:cNvSpPr>
          <p:nvPr/>
        </p:nvSpPr>
        <p:spPr bwMode="auto">
          <a:xfrm>
            <a:off x="6623506" y="5489024"/>
            <a:ext cx="1107410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sz="2300">
                <a:ea typeface="Times New Roman" pitchFamily="18" charset="0"/>
                <a:cs typeface="Arial" pitchFamily="34" charset="0"/>
              </a:rPr>
              <a:t>Reboil</a:t>
            </a:r>
          </a:p>
        </p:txBody>
      </p:sp>
      <p:sp>
        <p:nvSpPr>
          <p:cNvPr id="28" name="Text Box 27"/>
          <p:cNvSpPr txBox="1">
            <a:spLocks noChangeArrowheads="1"/>
          </p:cNvSpPr>
          <p:nvPr/>
        </p:nvSpPr>
        <p:spPr bwMode="auto">
          <a:xfrm>
            <a:off x="5866181" y="3409550"/>
            <a:ext cx="835916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sz="2300" dirty="0">
                <a:ea typeface="Times New Roman" pitchFamily="18" charset="0"/>
                <a:cs typeface="Arial" pitchFamily="34" charset="0"/>
              </a:rPr>
              <a:t>HE </a:t>
            </a:r>
          </a:p>
        </p:txBody>
      </p:sp>
      <p:sp>
        <p:nvSpPr>
          <p:cNvPr id="29" name="Text Box 109"/>
          <p:cNvSpPr txBox="1">
            <a:spLocks noChangeArrowheads="1"/>
          </p:cNvSpPr>
          <p:nvPr/>
        </p:nvSpPr>
        <p:spPr bwMode="auto">
          <a:xfrm rot="16200000">
            <a:off x="5839786" y="3540604"/>
            <a:ext cx="2050890" cy="454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300" b="1">
                <a:ea typeface="Times New Roman" pitchFamily="18" charset="0"/>
                <a:cs typeface="Arial" pitchFamily="34" charset="0"/>
              </a:rPr>
              <a:t>Desorber</a:t>
            </a:r>
          </a:p>
        </p:txBody>
      </p:sp>
      <p:sp>
        <p:nvSpPr>
          <p:cNvPr id="30" name="Oval 39"/>
          <p:cNvSpPr>
            <a:spLocks noChangeArrowheads="1"/>
          </p:cNvSpPr>
          <p:nvPr/>
        </p:nvSpPr>
        <p:spPr bwMode="auto">
          <a:xfrm>
            <a:off x="8187051" y="4884730"/>
            <a:ext cx="144462" cy="1444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1" name="Oval 40"/>
          <p:cNvSpPr>
            <a:spLocks noChangeArrowheads="1"/>
          </p:cNvSpPr>
          <p:nvPr/>
        </p:nvSpPr>
        <p:spPr bwMode="auto">
          <a:xfrm>
            <a:off x="8187051" y="5316530"/>
            <a:ext cx="144462" cy="144462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2" name="Oval 41"/>
          <p:cNvSpPr>
            <a:spLocks noChangeArrowheads="1"/>
          </p:cNvSpPr>
          <p:nvPr/>
        </p:nvSpPr>
        <p:spPr bwMode="auto">
          <a:xfrm>
            <a:off x="8187051" y="5100630"/>
            <a:ext cx="144462" cy="1444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3" name="Text Box 45"/>
          <p:cNvSpPr txBox="1">
            <a:spLocks noChangeArrowheads="1"/>
          </p:cNvSpPr>
          <p:nvPr/>
        </p:nvSpPr>
        <p:spPr bwMode="auto">
          <a:xfrm>
            <a:off x="8331513" y="5041892"/>
            <a:ext cx="7921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a-DK" sz="1200" b="0"/>
              <a:t>CO</a:t>
            </a:r>
            <a:r>
              <a:rPr lang="da-DK" sz="1200" b="0" baseline="-25000"/>
              <a:t>2</a:t>
            </a:r>
            <a:endParaRPr lang="da-DK" sz="1200" b="0"/>
          </a:p>
        </p:txBody>
      </p:sp>
      <p:sp>
        <p:nvSpPr>
          <p:cNvPr id="34" name="Text Box 46"/>
          <p:cNvSpPr txBox="1">
            <a:spLocks noChangeArrowheads="1"/>
          </p:cNvSpPr>
          <p:nvPr/>
        </p:nvSpPr>
        <p:spPr bwMode="auto">
          <a:xfrm>
            <a:off x="8331513" y="5257792"/>
            <a:ext cx="200979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a-DK" sz="1200" b="0" dirty="0" err="1" smtClean="0"/>
              <a:t>Capture</a:t>
            </a:r>
            <a:r>
              <a:rPr lang="da-DK" sz="1200" b="0" dirty="0" smtClean="0"/>
              <a:t> Solvent </a:t>
            </a:r>
            <a:endParaRPr lang="da-DK" sz="1200" b="0" dirty="0"/>
          </a:p>
        </p:txBody>
      </p:sp>
      <p:sp>
        <p:nvSpPr>
          <p:cNvPr id="35" name="Text Box 47"/>
          <p:cNvSpPr txBox="1">
            <a:spLocks noChangeArrowheads="1"/>
          </p:cNvSpPr>
          <p:nvPr/>
        </p:nvSpPr>
        <p:spPr bwMode="auto">
          <a:xfrm>
            <a:off x="8331513" y="4811705"/>
            <a:ext cx="147639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a-DK" sz="1200" b="0" dirty="0" smtClean="0"/>
              <a:t>Industrial gas</a:t>
            </a:r>
            <a:endParaRPr lang="da-DK" sz="1200" b="0" dirty="0"/>
          </a:p>
        </p:txBody>
      </p:sp>
      <p:sp>
        <p:nvSpPr>
          <p:cNvPr id="36" name="Oval 42"/>
          <p:cNvSpPr>
            <a:spLocks noChangeArrowheads="1"/>
          </p:cNvSpPr>
          <p:nvPr/>
        </p:nvSpPr>
        <p:spPr bwMode="auto">
          <a:xfrm>
            <a:off x="5978517" y="3842432"/>
            <a:ext cx="144463" cy="144462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7" name="Oval 43"/>
          <p:cNvSpPr>
            <a:spLocks noChangeArrowheads="1"/>
          </p:cNvSpPr>
          <p:nvPr/>
        </p:nvSpPr>
        <p:spPr bwMode="auto">
          <a:xfrm>
            <a:off x="4488674" y="5526540"/>
            <a:ext cx="144463" cy="144462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8" name="Oval 44"/>
          <p:cNvSpPr>
            <a:spLocks noChangeArrowheads="1"/>
          </p:cNvSpPr>
          <p:nvPr/>
        </p:nvSpPr>
        <p:spPr bwMode="auto">
          <a:xfrm>
            <a:off x="4488674" y="5671002"/>
            <a:ext cx="144463" cy="1444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9" name="Text Box 46"/>
          <p:cNvSpPr txBox="1">
            <a:spLocks noChangeArrowheads="1"/>
          </p:cNvSpPr>
          <p:nvPr/>
        </p:nvSpPr>
        <p:spPr bwMode="auto">
          <a:xfrm>
            <a:off x="2943793" y="5135081"/>
            <a:ext cx="173017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en-US" sz="2300" dirty="0" smtClean="0">
                <a:ea typeface="Times New Roman" pitchFamily="18" charset="0"/>
                <a:cs typeface="Arial" pitchFamily="34" charset="0"/>
              </a:rPr>
              <a:t>Industrial</a:t>
            </a:r>
          </a:p>
          <a:p>
            <a:r>
              <a:rPr lang="en-US" sz="2300" dirty="0" smtClean="0">
                <a:ea typeface="Times New Roman" pitchFamily="18" charset="0"/>
                <a:cs typeface="Arial" pitchFamily="34" charset="0"/>
              </a:rPr>
              <a:t>gas </a:t>
            </a:r>
            <a:endParaRPr lang="en-US" sz="2300" dirty="0"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40" name="Date Placeholder 39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11/3/2021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1" name="Slide Number Placeholder 4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22927E72-FF4E-461F-AD7A-735CB01D1DCD}" type="slidenum">
              <a:rPr 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10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546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527E-6 -4.80111E-6 C -0.0013 -0.0074 -0.00195 -0.01503 -0.00351 -0.02243 C -0.00247 -0.03954 0.00274 -0.19889 0.00026 -0.21554 C -0.01732 -0.2079 -0.04701 -0.21253 -0.06512 -0.21438 C -0.10211 -0.21207 -0.06329 -0.11401 -0.06603 -0.06452 C -0.06616 -0.05897 -0.05821 0.0606 -0.05847 0.06615 C -0.05965 0.10315 -0.05926 0.17739 -0.06381 0.21323 C -0.0659 0.2507 -0.06264 0.23937 -0.06069 0.25162 C -0.0504 0.26781 -0.06043 0.26758 -0.05274 0.26365 C -0.05027 0.26249 -0.0418 0.26203 -0.0418 0.26226 C -0.02839 0.24214 -0.03738 0.24445 -0.03868 0.19566 C -0.03803 0.1383 -0.04258 0.11564 -0.03868 0.05852 C -0.03855 0.05713 -0.02318 0.0569 -0.01784 0.05551 C -0.00586 0.04857 -0.0194 0.05551 0.01081 0.05551 C 0.01837 0.05551 0.03009 0.05204 0.03751 0.05135 C 0.03804 0.02128 0.03751 -0.00485 0.0383 -0.03492 C 0.03843 -0.0444 0.03413 -0.1117 0.0383 -0.11794 C 0.04364 -0.12534 0.05366 -0.12835 0.06031 -0.12904 C 0.06773 -0.10962 0.0762 -0.04324 0.08023 -0.01549 C 0.07945 -0.003 0.07581 0.09159 0.07867 0.1013 C 0.07893 0.10569 0.09482 0.13229 0.0956 0.13668 C 0.09599 0.13877 0.1197 0.13252 0.1197 0.13275 C 0.12087 0.12466 0.13676 0.14131 0.13376 0.13391 C 0.13585 0.15495 0.13858 0.23659 0.13142 0.25856 C 0.13233 0.28585 0.09026 0.23983 0.09261 0.26619 C 0.0913 0.30643 0.06877 0.22988 0.0663 0.26989 C 0.04624 0.2692 0.06044 0.27082 0.04038 0.26989 C -0.0013 0.26827 0.00508 0.27914 -0.00065 0.25116 C -0.00234 0.20121 0.00131 0.17507 0.00026 0.12512 C 0.00066 0.11078 0.0004 0.01365 0.0004 0.01388 " pathEditMode="relative" rAng="0" ptsTypes="ffffffffffffffffffffffafffffff">
                                      <p:cBhvr>
                                        <p:cTn id="6" dur="137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3" y="453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8833E-6 4.50509E-6 C 0.01367 -0.00301 0.02761 -0.00093 0.0418 -0.00209 C 0.0504 -0.00394 0.05196 0.00138 0.05835 -0.00162 C 0.06121 -0.00301 0.06603 -0.01943 0.06603 -0.0192 C 0.07293 -0.03007 0.07254 -0.04371 0.07124 -0.05204 C 0.07423 -0.06268 0.07098 -0.068 0.07202 -0.0821 C 0.07072 -0.09899 0.06564 -0.12304 0.06942 -0.13992 C 0.06889 -0.16767 0.07176 -0.17045 0.06942 -0.2507 C 0.07033 -0.26989 0.06564 -0.27267 0.06525 -0.33488 C 0.06473 -0.39732 0.06668 -0.56383 0.06694 -0.62396 " pathEditMode="relative" rAng="0" ptsTypes="ffffffffaf">
                                      <p:cBhvr>
                                        <p:cTn id="8" dur="46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12" y="-3112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8833E-6 7.21554E-7 C 0.01055 -0.00069 0.0211 0.00046 0.03178 -0.00046 C 0.03568 -0.00093 0.04011 -0.00509 0.04402 -0.00648 C 0.04623 -0.00717 0.05379 -0.01272 0.05379 -0.01249 C 0.05639 -0.02683 0.04897 -0.00694 0.05457 -0.01943 C 0.06395 -0.03932 0.056 -0.02428 0.06369 -0.03423 C 0.06512 -0.04117 0.06004 -0.21184 0.06134 -0.21878 C 0.06225 -0.24445 0.05939 -0.33881 0.06264 -0.36332 C 0.06824 -0.34783 0.06629 -0.22248 0.06551 -0.2049 C 0.06955 -0.15703 0.05743 -0.03307 0.07241 -0.0074 C 0.07684 -0.00763 0.06486 -0.00578 0.08218 -0.0111 C 0.08791 -0.04325 0.07723 -0.17669 0.08075 -0.20999 C 0.10015 -0.23242 0.08817 -0.21415 0.10015 -0.21531 C 0.11201 -0.21878 0.14365 -0.19958 0.15251 -0.2315 C 0.15459 -0.2907 0.14404 -0.35569 0.15303 -0.40749 C 0.15954 -0.40819 0.16632 -0.40356 0.18012 -0.40356 C 0.20174 -0.37465 0.19679 -0.24815 0.20239 -0.21415 C 0.20448 -0.1716 0.19992 -0.13506 0.20096 -0.13575 C 0.21203 -0.1346 0.24303 -0.15356 0.25189 -0.142 C 0.25449 -0.12697 0.2511 -0.09181 0.25462 -0.08141 C 0.25553 -0.07331 0.24746 0.00809 0.24837 -0.00116 C 0.24915 -0.0185 0.21503 -0.02105 0.20239 -0.03238 C 0.19197 -0.0451 0.18481 -0.03145 0.18729 -0.05134 C 0.18859 -0.07285 0.17895 -0.22965 0.18234 -0.24769 C 0.18273 -0.25 0.19406 -0.40287 0.19406 -0.40241 C 0.19783 -0.43825 0.19315 -0.44704 0.19614 -0.46392 C 0.19901 -0.48081 0.20956 -0.48312 0.21203 -0.50416 C 0.21464 -0.52521 0.21164 -0.57285 0.21151 -0.59089 " pathEditMode="relative" rAng="0" ptsTypes="ffffffffffffaffffffffffffaaf">
                                      <p:cBhvr>
                                        <p:cTn id="10" dur="1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77" y="-291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Gas separation technologies being </a:t>
            </a:r>
            <a:r>
              <a:rPr lang="en-GB" dirty="0" smtClean="0"/>
              <a:t>applied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609600" y="1600200"/>
            <a:ext cx="7772400" cy="456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8905" indent="-18890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46" indent="-19525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2pPr>
            <a:lvl3pPr marL="1279461" indent="-228589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98540" indent="-228589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117619" indent="-228589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74797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3031975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89151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94632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defTabSz="914400"/>
            <a:r>
              <a:rPr lang="en-GB" sz="1400" kern="0" dirty="0" smtClean="0"/>
              <a:t>Solvent based capture (single phase, VSLE, VLLE)</a:t>
            </a:r>
          </a:p>
          <a:p>
            <a:pPr lvl="1" defTabSz="914400"/>
            <a:r>
              <a:rPr lang="en-GB" sz="1400" kern="0" dirty="0" smtClean="0"/>
              <a:t>Amines</a:t>
            </a:r>
          </a:p>
          <a:p>
            <a:pPr lvl="1" defTabSz="914400"/>
            <a:r>
              <a:rPr lang="en-GB" sz="1400" kern="0" dirty="0" smtClean="0"/>
              <a:t>Ammonia</a:t>
            </a:r>
          </a:p>
          <a:p>
            <a:pPr lvl="1" defTabSz="914400"/>
            <a:r>
              <a:rPr lang="en-GB" sz="1400" kern="0" dirty="0" smtClean="0"/>
              <a:t>Ionic liquids</a:t>
            </a:r>
          </a:p>
          <a:p>
            <a:pPr lvl="1" defTabSz="914400"/>
            <a:r>
              <a:rPr lang="en-GB" sz="1400" kern="0" dirty="0" smtClean="0"/>
              <a:t>Amino acids</a:t>
            </a:r>
          </a:p>
          <a:p>
            <a:pPr lvl="1" defTabSz="914400"/>
            <a:r>
              <a:rPr lang="en-GB" sz="1400" kern="0" dirty="0" smtClean="0"/>
              <a:t>Alkali (Potassium Carbonate)</a:t>
            </a:r>
          </a:p>
          <a:p>
            <a:pPr lvl="1" defTabSz="914400"/>
            <a:r>
              <a:rPr lang="en-GB" sz="1400" kern="0" dirty="0" smtClean="0"/>
              <a:t>Promoters</a:t>
            </a:r>
          </a:p>
          <a:p>
            <a:pPr lvl="1" defTabSz="914400"/>
            <a:r>
              <a:rPr lang="en-GB" sz="1400" kern="0" dirty="0" smtClean="0"/>
              <a:t>Enzymes (carbonic </a:t>
            </a:r>
            <a:r>
              <a:rPr lang="en-GB" sz="1400" kern="0" dirty="0" err="1" smtClean="0"/>
              <a:t>anhydradrases</a:t>
            </a:r>
            <a:r>
              <a:rPr lang="en-GB" sz="1400" kern="0" dirty="0" smtClean="0"/>
              <a:t>)</a:t>
            </a:r>
          </a:p>
          <a:p>
            <a:pPr lvl="1" defTabSz="914400"/>
            <a:r>
              <a:rPr lang="en-GB" sz="1400" kern="0" dirty="0" smtClean="0"/>
              <a:t>Physical sorbent</a:t>
            </a:r>
          </a:p>
          <a:p>
            <a:pPr defTabSz="914400"/>
            <a:r>
              <a:rPr lang="en-GB" sz="1400" kern="0" dirty="0" smtClean="0"/>
              <a:t>Carbon/calcium looping</a:t>
            </a:r>
          </a:p>
          <a:p>
            <a:pPr defTabSz="914400"/>
            <a:r>
              <a:rPr lang="en-GB" sz="1400" kern="0" dirty="0" smtClean="0"/>
              <a:t>Membranes (ceramic and polymers)</a:t>
            </a:r>
          </a:p>
          <a:p>
            <a:pPr defTabSz="914400"/>
            <a:r>
              <a:rPr lang="en-GB" sz="1400" kern="0" dirty="0" smtClean="0"/>
              <a:t>Hydrates</a:t>
            </a:r>
          </a:p>
          <a:p>
            <a:pPr defTabSz="914400"/>
            <a:r>
              <a:rPr lang="en-GB" sz="1400" kern="0" dirty="0" smtClean="0"/>
              <a:t>Algae</a:t>
            </a:r>
          </a:p>
          <a:p>
            <a:pPr defTabSz="914400"/>
            <a:r>
              <a:rPr lang="en-GB" sz="1400" kern="0" dirty="0" smtClean="0"/>
              <a:t>Zeolites (adsorption)</a:t>
            </a:r>
          </a:p>
          <a:p>
            <a:pPr defTabSz="914400"/>
            <a:r>
              <a:rPr lang="en-GB" sz="1400" kern="0" dirty="0" smtClean="0"/>
              <a:t>Cryogenic freeze precipitation</a:t>
            </a:r>
          </a:p>
          <a:p>
            <a:pPr defTabSz="914400"/>
            <a:r>
              <a:rPr lang="en-GB" sz="1400" kern="0" dirty="0" smtClean="0"/>
              <a:t>Electrochemical</a:t>
            </a:r>
          </a:p>
          <a:p>
            <a:pPr defTabSz="914400"/>
            <a:r>
              <a:rPr lang="en-GB" sz="1400" kern="0" dirty="0" smtClean="0"/>
              <a:t>Rotating devices (integrated/high-speed)</a:t>
            </a:r>
          </a:p>
          <a:p>
            <a:pPr defTabSz="914400"/>
            <a:r>
              <a:rPr lang="en-GB" sz="1400" kern="0" dirty="0" smtClean="0"/>
              <a:t>Combined </a:t>
            </a:r>
            <a:r>
              <a:rPr lang="en-GB" sz="1400" kern="0" dirty="0" err="1" smtClean="0"/>
              <a:t>SO</a:t>
            </a:r>
            <a:r>
              <a:rPr lang="en-GB" sz="1400" kern="0" baseline="-25000" dirty="0" err="1" smtClean="0"/>
              <a:t>x</a:t>
            </a:r>
            <a:r>
              <a:rPr lang="en-GB" sz="1400" kern="0" dirty="0" smtClean="0"/>
              <a:t> and CO</a:t>
            </a:r>
            <a:r>
              <a:rPr lang="en-GB" sz="1400" kern="0" baseline="-25000" dirty="0" smtClean="0"/>
              <a:t>2</a:t>
            </a:r>
            <a:r>
              <a:rPr lang="en-GB" sz="1400" kern="0" dirty="0" smtClean="0"/>
              <a:t> </a:t>
            </a:r>
          </a:p>
          <a:p>
            <a:pPr defTabSz="914400"/>
            <a:endParaRPr lang="en-GB" sz="1400" kern="0" dirty="0"/>
          </a:p>
        </p:txBody>
      </p:sp>
      <p:pic>
        <p:nvPicPr>
          <p:cNvPr id="9" name="Picture 2" descr="Billedresultat for co2 carbon loopi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137" y="2438400"/>
            <a:ext cx="4885952" cy="231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Relateret billede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3055">
            <a:off x="8750819" y="1001622"/>
            <a:ext cx="2308830" cy="153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Billedresultat for membrane co2 removal haffmans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99" t="35385"/>
          <a:stretch/>
        </p:blipFill>
        <p:spPr bwMode="auto">
          <a:xfrm>
            <a:off x="6096000" y="4756200"/>
            <a:ext cx="3332399" cy="1987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Relateret billede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4953000"/>
            <a:ext cx="3060876" cy="212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22927E72-FF4E-461F-AD7A-735CB01D1DCD}" type="slidenum">
              <a:rPr 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11/3/2021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79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DTU focus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3600000" cy="4565651"/>
          </a:xfrm>
        </p:spPr>
        <p:txBody>
          <a:bodyPr/>
          <a:lstStyle/>
          <a:p>
            <a:r>
              <a:rPr lang="en-GB" sz="1400" dirty="0">
                <a:solidFill>
                  <a:srgbClr val="00B050"/>
                </a:solidFill>
              </a:rPr>
              <a:t>Biogas upgrading</a:t>
            </a:r>
          </a:p>
          <a:p>
            <a:r>
              <a:rPr lang="en-GB" sz="1400" dirty="0">
                <a:solidFill>
                  <a:srgbClr val="00B050"/>
                </a:solidFill>
              </a:rPr>
              <a:t>Power industry (biomass combustion)</a:t>
            </a:r>
          </a:p>
          <a:p>
            <a:r>
              <a:rPr lang="en-GB" sz="1400" dirty="0" smtClean="0">
                <a:solidFill>
                  <a:srgbClr val="FF0000"/>
                </a:solidFill>
              </a:rPr>
              <a:t>Cement </a:t>
            </a:r>
            <a:r>
              <a:rPr lang="en-GB" sz="1400" dirty="0">
                <a:solidFill>
                  <a:srgbClr val="FF0000"/>
                </a:solidFill>
              </a:rPr>
              <a:t>production</a:t>
            </a:r>
          </a:p>
          <a:p>
            <a:r>
              <a:rPr lang="en-GB" sz="1400" dirty="0">
                <a:solidFill>
                  <a:srgbClr val="FF0000"/>
                </a:solidFill>
              </a:rPr>
              <a:t>Steel </a:t>
            </a:r>
            <a:r>
              <a:rPr lang="en-GB" sz="1400" dirty="0" smtClean="0">
                <a:solidFill>
                  <a:srgbClr val="FF0000"/>
                </a:solidFill>
              </a:rPr>
              <a:t>industry</a:t>
            </a:r>
          </a:p>
          <a:p>
            <a:r>
              <a:rPr lang="en-GB" sz="1400" dirty="0" err="1" smtClean="0">
                <a:solidFill>
                  <a:srgbClr val="FF0000"/>
                </a:solidFill>
              </a:rPr>
              <a:t>Silicium</a:t>
            </a:r>
            <a:r>
              <a:rPr lang="en-GB" sz="1400" dirty="0" smtClean="0">
                <a:solidFill>
                  <a:srgbClr val="FF0000"/>
                </a:solidFill>
              </a:rPr>
              <a:t> production</a:t>
            </a:r>
            <a:endParaRPr lang="en-GB" sz="1400" dirty="0">
              <a:solidFill>
                <a:srgbClr val="FF0000"/>
              </a:solidFill>
            </a:endParaRPr>
          </a:p>
          <a:p>
            <a:r>
              <a:rPr lang="en-GB" sz="1400" dirty="0" smtClean="0">
                <a:solidFill>
                  <a:srgbClr val="00B050"/>
                </a:solidFill>
              </a:rPr>
              <a:t>Paper </a:t>
            </a:r>
            <a:r>
              <a:rPr lang="en-GB" sz="1400" dirty="0">
                <a:solidFill>
                  <a:srgbClr val="00B050"/>
                </a:solidFill>
              </a:rPr>
              <a:t>industry</a:t>
            </a:r>
          </a:p>
          <a:p>
            <a:r>
              <a:rPr lang="en-GB" sz="1400" dirty="0">
                <a:solidFill>
                  <a:srgbClr val="00B050"/>
                </a:solidFill>
              </a:rPr>
              <a:t>Direct Air Capture (DAC)</a:t>
            </a:r>
          </a:p>
          <a:p>
            <a:r>
              <a:rPr lang="en-GB" sz="1400" dirty="0">
                <a:solidFill>
                  <a:srgbClr val="00B050"/>
                </a:solidFill>
              </a:rPr>
              <a:t>Refining</a:t>
            </a:r>
          </a:p>
          <a:p>
            <a:r>
              <a:rPr lang="en-GB" sz="1400" dirty="0" smtClean="0">
                <a:solidFill>
                  <a:srgbClr val="00B050"/>
                </a:solidFill>
              </a:rPr>
              <a:t>Fermentation</a:t>
            </a:r>
          </a:p>
          <a:p>
            <a:r>
              <a:rPr lang="en-GB" sz="1400" dirty="0" smtClean="0">
                <a:solidFill>
                  <a:srgbClr val="00B050"/>
                </a:solidFill>
              </a:rPr>
              <a:t>Ethanol production</a:t>
            </a:r>
          </a:p>
          <a:p>
            <a:r>
              <a:rPr lang="en-GB" sz="1400" dirty="0" smtClean="0">
                <a:solidFill>
                  <a:srgbClr val="FF0000"/>
                </a:solidFill>
              </a:rPr>
              <a:t>Ammonia Production</a:t>
            </a:r>
          </a:p>
          <a:p>
            <a:r>
              <a:rPr lang="en-GB" sz="1400" dirty="0" smtClean="0"/>
              <a:t>Aluminium </a:t>
            </a:r>
            <a:r>
              <a:rPr lang="en-GB" sz="1400" dirty="0"/>
              <a:t>production</a:t>
            </a:r>
          </a:p>
          <a:p>
            <a:r>
              <a:rPr lang="en-GB" sz="1400" dirty="0"/>
              <a:t>Natural gas cleaning</a:t>
            </a:r>
          </a:p>
          <a:p>
            <a:r>
              <a:rPr lang="en-GB" sz="1400" dirty="0"/>
              <a:t>Hydrogen </a:t>
            </a:r>
            <a:r>
              <a:rPr lang="en-GB" sz="1400" dirty="0" smtClean="0"/>
              <a:t>production</a:t>
            </a:r>
          </a:p>
          <a:p>
            <a:r>
              <a:rPr lang="en-GB" sz="1400" dirty="0" smtClean="0"/>
              <a:t>Large navy industry</a:t>
            </a:r>
          </a:p>
          <a:p>
            <a:r>
              <a:rPr lang="en-GB" sz="1400" dirty="0" smtClean="0"/>
              <a:t>Combined </a:t>
            </a:r>
            <a:r>
              <a:rPr lang="en-GB" sz="1400" dirty="0"/>
              <a:t>SO</a:t>
            </a:r>
            <a:r>
              <a:rPr lang="en-GB" sz="1400" baseline="-25000" dirty="0"/>
              <a:t>2</a:t>
            </a:r>
            <a:r>
              <a:rPr lang="en-GB" sz="1400" dirty="0"/>
              <a:t> and CO</a:t>
            </a:r>
            <a:r>
              <a:rPr lang="en-GB" sz="1400" baseline="-25000" dirty="0"/>
              <a:t>2</a:t>
            </a:r>
            <a:r>
              <a:rPr lang="en-GB" sz="1400" dirty="0"/>
              <a:t> </a:t>
            </a:r>
            <a:r>
              <a:rPr lang="en-GB" sz="1400" dirty="0" smtClean="0"/>
              <a:t>removal</a:t>
            </a:r>
          </a:p>
          <a:p>
            <a:r>
              <a:rPr lang="en-GB" sz="1400" dirty="0" smtClean="0"/>
              <a:t>Acid gas treatment</a:t>
            </a:r>
            <a:endParaRPr lang="en-GB" sz="1400" dirty="0"/>
          </a:p>
          <a:p>
            <a:endParaRPr lang="en-GB" sz="1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3EF64B-53AF-43B4-BB6E-D9D0543727C2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11/3/2021</a:t>
            </a:r>
            <a:endParaRPr lang="en-US"/>
          </a:p>
        </p:txBody>
      </p:sp>
      <p:pic>
        <p:nvPicPr>
          <p:cNvPr id="2050" name="Picture 2" descr="Shchekinoazot chooses Topsoe ammonia technology for new plan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072" y="1908281"/>
            <a:ext cx="3600000" cy="240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coustic cleaners for cement plant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810000"/>
            <a:ext cx="3600000" cy="2467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iogas Industry – Sito in portuguê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672" y="468540"/>
            <a:ext cx="360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874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3EF64B-53AF-43B4-BB6E-D9D0543727C2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11/3/2021</a:t>
            </a: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>
                <a:solidFill>
                  <a:schemeClr val="bg1"/>
                </a:solidFill>
              </a:rPr>
              <a:t>On-site </a:t>
            </a:r>
            <a:r>
              <a:rPr lang="da-DK" dirty="0" err="1" smtClean="0">
                <a:solidFill>
                  <a:schemeClr val="bg1"/>
                </a:solidFill>
              </a:rPr>
              <a:t>capture</a:t>
            </a:r>
            <a:r>
              <a:rPr lang="da-DK" dirty="0" smtClean="0">
                <a:solidFill>
                  <a:schemeClr val="bg1"/>
                </a:solidFill>
              </a:rPr>
              <a:t> </a:t>
            </a:r>
            <a:r>
              <a:rPr lang="da-DK" dirty="0" err="1" smtClean="0">
                <a:solidFill>
                  <a:schemeClr val="bg1"/>
                </a:solidFill>
              </a:rPr>
              <a:t>testing</a:t>
            </a:r>
            <a:r>
              <a:rPr lang="da-DK" dirty="0" smtClean="0">
                <a:solidFill>
                  <a:schemeClr val="bg1"/>
                </a:solidFill>
              </a:rPr>
              <a:t>, 1 ton/</a:t>
            </a:r>
            <a:r>
              <a:rPr lang="da-DK" dirty="0" err="1" smtClean="0">
                <a:solidFill>
                  <a:schemeClr val="bg1"/>
                </a:solidFill>
              </a:rPr>
              <a:t>day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28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ARC: 62 mil DKK </a:t>
            </a:r>
            <a:r>
              <a:rPr lang="da-DK" dirty="0"/>
              <a:t>Net Zero </a:t>
            </a:r>
            <a:r>
              <a:rPr lang="da-DK" dirty="0" err="1"/>
              <a:t>Carbon</a:t>
            </a:r>
            <a:r>
              <a:rPr lang="da-DK" dirty="0"/>
              <a:t> </a:t>
            </a:r>
            <a:r>
              <a:rPr lang="da-DK" dirty="0" err="1" smtClean="0"/>
              <a:t>Capture</a:t>
            </a:r>
            <a:r>
              <a:rPr lang="da-DK" dirty="0" smtClean="0"/>
              <a:t> </a:t>
            </a:r>
            <a:r>
              <a:rPr lang="da-DK" dirty="0" err="1" smtClean="0"/>
              <a:t>Eneergy</a:t>
            </a:r>
            <a:r>
              <a:rPr lang="da-DK" dirty="0" smtClean="0"/>
              <a:t> </a:t>
            </a:r>
            <a:r>
              <a:rPr lang="da-DK" dirty="0" err="1" smtClean="0"/>
              <a:t>consumption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 smtClean="0"/>
          </a:p>
          <a:p>
            <a:r>
              <a:rPr lang="da-DK" dirty="0" err="1" smtClean="0"/>
              <a:t>Objectives</a:t>
            </a:r>
            <a:endParaRPr lang="da-DK" dirty="0" smtClean="0"/>
          </a:p>
          <a:p>
            <a:pPr lvl="1"/>
            <a:r>
              <a:rPr lang="da-DK" dirty="0" smtClean="0"/>
              <a:t>Waste heat </a:t>
            </a:r>
          </a:p>
          <a:p>
            <a:pPr lvl="1"/>
            <a:r>
              <a:rPr lang="da-DK" dirty="0" smtClean="0"/>
              <a:t>Heat integration</a:t>
            </a:r>
          </a:p>
          <a:p>
            <a:pPr lvl="1"/>
            <a:r>
              <a:rPr lang="da-DK" dirty="0" err="1" smtClean="0"/>
              <a:t>Cost</a:t>
            </a:r>
            <a:r>
              <a:rPr lang="da-DK" dirty="0" smtClean="0"/>
              <a:t> </a:t>
            </a:r>
            <a:r>
              <a:rPr lang="da-DK" dirty="0" err="1" smtClean="0"/>
              <a:t>effectiveness</a:t>
            </a:r>
            <a:endParaRPr lang="da-DK" dirty="0" smtClean="0"/>
          </a:p>
          <a:p>
            <a:endParaRPr lang="da-DK" dirty="0"/>
          </a:p>
          <a:p>
            <a:pPr marL="342900" indent="-342900">
              <a:buFont typeface="+mj-lt"/>
              <a:buAutoNum type="arabicPeriod"/>
            </a:pPr>
            <a:r>
              <a:rPr lang="da-DK" dirty="0" smtClean="0"/>
              <a:t>Pilot </a:t>
            </a:r>
          </a:p>
          <a:p>
            <a:pPr marL="342900" indent="-342900">
              <a:buFont typeface="+mj-lt"/>
              <a:buAutoNum type="arabicPeriod"/>
            </a:pPr>
            <a:endParaRPr lang="da-DK" dirty="0"/>
          </a:p>
          <a:p>
            <a:pPr marL="342900" indent="-342900">
              <a:buFont typeface="+mj-lt"/>
              <a:buAutoNum type="arabicPeriod"/>
            </a:pPr>
            <a:r>
              <a:rPr lang="da-DK" dirty="0" smtClean="0"/>
              <a:t>Demonstration</a:t>
            </a:r>
          </a:p>
          <a:p>
            <a:pPr marL="342900" indent="-342900">
              <a:buFont typeface="+mj-lt"/>
              <a:buAutoNum type="arabicPeriod"/>
            </a:pPr>
            <a:endParaRPr lang="da-DK" dirty="0"/>
          </a:p>
          <a:p>
            <a:pPr marL="342900" indent="-342900">
              <a:buFont typeface="+mj-lt"/>
              <a:buAutoNum type="arabicPeriod"/>
            </a:pPr>
            <a:r>
              <a:rPr lang="da-DK" dirty="0" smtClean="0"/>
              <a:t>Full </a:t>
            </a:r>
            <a:r>
              <a:rPr lang="da-DK" dirty="0" err="1" smtClean="0"/>
              <a:t>scale</a:t>
            </a:r>
            <a:r>
              <a:rPr lang="da-DK" dirty="0" smtClean="0"/>
              <a:t> design</a:t>
            </a:r>
          </a:p>
          <a:p>
            <a:pPr lvl="1"/>
            <a:r>
              <a:rPr lang="da-DK" dirty="0" smtClean="0"/>
              <a:t>0.48 </a:t>
            </a:r>
            <a:r>
              <a:rPr lang="da-DK" dirty="0" err="1" smtClean="0"/>
              <a:t>mtpa</a:t>
            </a:r>
            <a:endParaRPr lang="da-DK" dirty="0" smtClean="0"/>
          </a:p>
          <a:p>
            <a:pPr lvl="1"/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3EF64B-53AF-43B4-BB6E-D9D0543727C2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11/3/2021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1550536"/>
            <a:ext cx="3643163" cy="48406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329" y="1550536"/>
            <a:ext cx="5892428" cy="482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804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435601" y="6477003"/>
            <a:ext cx="1800696" cy="306388"/>
          </a:xfrm>
          <a:ln/>
        </p:spPr>
        <p:txBody>
          <a:bodyPr/>
          <a:lstStyle/>
          <a:p>
            <a:r>
              <a:rPr lang="en-US" smtClean="0"/>
              <a:t>11/3/2021</a:t>
            </a:r>
            <a:endParaRPr lang="en-GB"/>
          </a:p>
        </p:txBody>
      </p:sp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11049000" cy="1143000"/>
          </a:xfrm>
        </p:spPr>
        <p:txBody>
          <a:bodyPr/>
          <a:lstStyle/>
          <a:p>
            <a:endParaRPr lang="en-GB" smtClean="0"/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smtClean="0"/>
          </a:p>
        </p:txBody>
      </p:sp>
      <p:pic>
        <p:nvPicPr>
          <p:cNvPr id="140292" name="Picture 4" descr="stålrør-med-korros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8"/>
          <a:stretch>
            <a:fillRect/>
          </a:stretch>
        </p:blipFill>
        <p:spPr bwMode="auto">
          <a:xfrm>
            <a:off x="228600" y="-15240"/>
            <a:ext cx="11186160" cy="697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09602" y="6477003"/>
            <a:ext cx="306388" cy="306388"/>
          </a:xfrm>
        </p:spPr>
        <p:txBody>
          <a:bodyPr/>
          <a:lstStyle/>
          <a:p>
            <a:pPr>
              <a:defRPr/>
            </a:pPr>
            <a:fld id="{293EF64B-53AF-43B4-BB6E-D9D0543727C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2134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697" b="96545" l="4909" r="60636">
                        <a14:foregroundMark x1="50909" y1="46909" x2="58818" y2="87273"/>
                        <a14:foregroundMark x1="50455" y1="89091" x2="60182" y2="45697"/>
                        <a14:foregroundMark x1="57455" y1="46909" x2="51364" y2="46606"/>
                        <a14:foregroundMark x1="49636" y1="88606" x2="50273" y2="73455"/>
                        <a14:backgroundMark x1="9545" y1="85394" x2="10000" y2="47576"/>
                        <a14:backgroundMark x1="55091" y1="91879" x2="53727" y2="93758"/>
                        <a14:backgroundMark x1="50909" y1="91879" x2="33727" y2="94667"/>
                        <a14:backgroundMark x1="28091" y1="95333" x2="8091" y2="94061"/>
                        <a14:backgroundMark x1="18364" y1="92182" x2="40727" y2="92848"/>
                        <a14:backgroundMark x1="48636" y1="90970" x2="49091" y2="75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20" t="45714" r="39841" b="4127"/>
          <a:stretch/>
        </p:blipFill>
        <p:spPr>
          <a:xfrm>
            <a:off x="7828143" y="1919328"/>
            <a:ext cx="2373272" cy="32325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061" b="96485" l="3091" r="58636">
                        <a14:foregroundMark x1="47545" y1="89818" x2="56909" y2="60545"/>
                        <a14:foregroundMark x1="55091" y1="88606" x2="49364" y2="58667"/>
                        <a14:foregroundMark x1="52182" y1="60545" x2="56000" y2="59273"/>
                        <a14:foregroundMark x1="47000" y1="89394" x2="47455" y2="60788"/>
                        <a14:backgroundMark x1="11091" y1="72848" x2="11091" y2="72848"/>
                        <a14:backgroundMark x1="12091" y1="59636" x2="12091" y2="59636"/>
                        <a14:backgroundMark x1="49364" y1="94909" x2="49364" y2="94909"/>
                        <a14:backgroundMark x1="19182" y1="95515" x2="19182" y2="95515"/>
                        <a14:backgroundMark x1="5455" y1="89515" x2="7818" y2="60545"/>
                        <a14:backgroundMark x1="7818" y1="95212" x2="53636" y2="94545"/>
                        <a14:backgroundMark x1="46727" y1="66061" x2="46545" y2="92727"/>
                        <a14:backgroundMark x1="46727" y1="66364" x2="47000" y2="624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16" t="57778" r="41111" b="3915"/>
          <a:stretch/>
        </p:blipFill>
        <p:spPr>
          <a:xfrm>
            <a:off x="8229600" y="3048000"/>
            <a:ext cx="2363967" cy="2431125"/>
          </a:xfrm>
          <a:prstGeom prst="rect">
            <a:avLst/>
          </a:prstGeom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1" t="9064" r="30079" b="4828"/>
          <a:stretch/>
        </p:blipFill>
        <p:spPr bwMode="auto">
          <a:xfrm>
            <a:off x="533400" y="128628"/>
            <a:ext cx="6310085" cy="6415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677057" y="2285999"/>
            <a:ext cx="865943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Chalk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072812" y="3470820"/>
            <a:ext cx="1473480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Sandstone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11422" y="1246237"/>
            <a:ext cx="762000" cy="1384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GB" sz="900" dirty="0" smtClean="0"/>
              <a:t>Total</a:t>
            </a:r>
            <a:endParaRPr lang="en-GB" sz="900" dirty="0"/>
          </a:p>
        </p:txBody>
      </p:sp>
      <p:sp>
        <p:nvSpPr>
          <p:cNvPr id="12" name="TextBox 11"/>
          <p:cNvSpPr txBox="1"/>
          <p:nvPr/>
        </p:nvSpPr>
        <p:spPr>
          <a:xfrm>
            <a:off x="1299516" y="1427212"/>
            <a:ext cx="762000" cy="1384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GB" sz="900" dirty="0" err="1" smtClean="0"/>
              <a:t>Ineos</a:t>
            </a:r>
            <a:endParaRPr lang="en-GB" sz="9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3EF64B-53AF-43B4-BB6E-D9D0543727C2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11/3/2021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754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90F05-E5E0-4F34-9F71-28E59D76E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Siri </a:t>
            </a:r>
            <a:r>
              <a:rPr lang="da-DK" dirty="0" err="1"/>
              <a:t>Area</a:t>
            </a:r>
            <a:r>
              <a:rPr lang="da-DK" dirty="0"/>
              <a:t> </a:t>
            </a:r>
            <a:r>
              <a:rPr lang="da-DK" dirty="0" err="1" smtClean="0"/>
              <a:t>storage</a:t>
            </a:r>
            <a:r>
              <a:rPr lang="da-DK" dirty="0" smtClean="0"/>
              <a:t> Potentiale</a:t>
            </a:r>
            <a:br>
              <a:rPr lang="da-DK" dirty="0" smtClean="0"/>
            </a:br>
            <a:r>
              <a:rPr lang="da-DK" dirty="0" err="1" smtClean="0"/>
              <a:t>Ineos</a:t>
            </a:r>
            <a:r>
              <a:rPr lang="da-DK" dirty="0" smtClean="0"/>
              <a:t> </a:t>
            </a:r>
            <a:r>
              <a:rPr lang="da-DK" dirty="0" err="1" smtClean="0"/>
              <a:t>prediction</a:t>
            </a:r>
            <a:r>
              <a:rPr lang="da-DK" dirty="0" smtClean="0"/>
              <a:t> - Greensand</a:t>
            </a:r>
            <a:endParaRPr lang="da-DK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93D61485-D377-4DB1-96BD-C268D89DAF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245071"/>
              </p:ext>
            </p:extLst>
          </p:nvPr>
        </p:nvGraphicFramePr>
        <p:xfrm>
          <a:off x="1243914" y="2934652"/>
          <a:ext cx="6487413" cy="35848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4292">
                  <a:extLst>
                    <a:ext uri="{9D8B030D-6E8A-4147-A177-3AD203B41FA5}">
                      <a16:colId xmlns:a16="http://schemas.microsoft.com/office/drawing/2014/main" val="3884385043"/>
                    </a:ext>
                  </a:extLst>
                </a:gridCol>
                <a:gridCol w="1688671">
                  <a:extLst>
                    <a:ext uri="{9D8B030D-6E8A-4147-A177-3AD203B41FA5}">
                      <a16:colId xmlns:a16="http://schemas.microsoft.com/office/drawing/2014/main" val="420148551"/>
                    </a:ext>
                  </a:extLst>
                </a:gridCol>
                <a:gridCol w="1105533">
                  <a:extLst>
                    <a:ext uri="{9D8B030D-6E8A-4147-A177-3AD203B41FA5}">
                      <a16:colId xmlns:a16="http://schemas.microsoft.com/office/drawing/2014/main" val="2261267292"/>
                    </a:ext>
                  </a:extLst>
                </a:gridCol>
                <a:gridCol w="1105533">
                  <a:extLst>
                    <a:ext uri="{9D8B030D-6E8A-4147-A177-3AD203B41FA5}">
                      <a16:colId xmlns:a16="http://schemas.microsoft.com/office/drawing/2014/main" val="1957367673"/>
                    </a:ext>
                  </a:extLst>
                </a:gridCol>
                <a:gridCol w="1093384">
                  <a:extLst>
                    <a:ext uri="{9D8B030D-6E8A-4147-A177-3AD203B41FA5}">
                      <a16:colId xmlns:a16="http://schemas.microsoft.com/office/drawing/2014/main" val="1693364127"/>
                    </a:ext>
                  </a:extLst>
                </a:gridCol>
              </a:tblGrid>
              <a:tr h="698551"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1700" u="none" strike="noStrike" dirty="0" smtClean="0">
                          <a:effectLst/>
                        </a:rPr>
                        <a:t>CO</a:t>
                      </a:r>
                      <a:r>
                        <a:rPr lang="da-DK" sz="1700" u="none" strike="noStrike" baseline="-25000" dirty="0" smtClean="0">
                          <a:effectLst/>
                        </a:rPr>
                        <a:t>2</a:t>
                      </a:r>
                      <a:r>
                        <a:rPr lang="da-DK" sz="1700" u="none" strike="noStrike" dirty="0" smtClean="0">
                          <a:effectLst/>
                        </a:rPr>
                        <a:t>-store</a:t>
                      </a:r>
                      <a:endParaRPr lang="da-DK" sz="1700" b="1" i="0" u="none" strike="noStrike" dirty="0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074" marR="6074" marT="607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1700" u="none" strike="noStrike" dirty="0">
                          <a:effectLst/>
                        </a:rPr>
                        <a:t>Statement of Feasibility</a:t>
                      </a:r>
                      <a:endParaRPr lang="da-DK" sz="1700" b="1" i="0" u="none" strike="noStrike" dirty="0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074" marR="6074" marT="607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1700" u="none" strike="noStrike" dirty="0">
                          <a:effectLst/>
                        </a:rPr>
                        <a:t>Pilot</a:t>
                      </a:r>
                      <a:endParaRPr lang="da-DK" sz="1700" b="1" i="0" u="none" strike="noStrike" dirty="0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074" marR="6074" marT="607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1700" u="none" strike="noStrike" dirty="0">
                          <a:effectLst/>
                        </a:rPr>
                        <a:t>CO</a:t>
                      </a:r>
                      <a:r>
                        <a:rPr lang="da-DK" sz="1700" u="none" strike="noStrike" baseline="-25000" dirty="0">
                          <a:effectLst/>
                        </a:rPr>
                        <a:t>2</a:t>
                      </a:r>
                      <a:r>
                        <a:rPr lang="da-DK" sz="1700" u="none" strike="noStrike" dirty="0">
                          <a:effectLst/>
                        </a:rPr>
                        <a:t> </a:t>
                      </a:r>
                      <a:r>
                        <a:rPr lang="da-DK" sz="1700" u="none" strike="noStrike" dirty="0" err="1">
                          <a:effectLst/>
                        </a:rPr>
                        <a:t>Ready</a:t>
                      </a:r>
                      <a:endParaRPr lang="da-DK" sz="1700" b="1" i="0" u="none" strike="noStrike" dirty="0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074" marR="6074" marT="607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1700" u="none" strike="noStrike" dirty="0" err="1" smtClean="0">
                          <a:effectLst/>
                        </a:rPr>
                        <a:t>mta</a:t>
                      </a:r>
                      <a:endParaRPr lang="da-DK" sz="1700" b="1" i="0" u="none" strike="noStrike" dirty="0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074" marR="6074" marT="6074" marB="0" anchor="ctr"/>
                </a:tc>
                <a:extLst>
                  <a:ext uri="{0D108BD9-81ED-4DB2-BD59-A6C34878D82A}">
                    <a16:rowId xmlns:a16="http://schemas.microsoft.com/office/drawing/2014/main" val="1327733921"/>
                  </a:ext>
                </a:extLst>
              </a:tr>
              <a:tr h="285495"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1700" u="none" strike="noStrike">
                          <a:effectLst/>
                        </a:rPr>
                        <a:t>Nini West</a:t>
                      </a:r>
                      <a:endParaRPr lang="da-DK" sz="1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74" marR="6074" marT="607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1700" u="none" strike="noStrike">
                          <a:effectLst/>
                        </a:rPr>
                        <a:t>2020</a:t>
                      </a:r>
                      <a:endParaRPr lang="da-DK" sz="1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74" marR="6074" marT="607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1700" u="none" strike="noStrike" dirty="0">
                          <a:effectLst/>
                        </a:rPr>
                        <a:t>2022</a:t>
                      </a:r>
                      <a:endParaRPr lang="da-DK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74" marR="6074" marT="607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1700" u="none" strike="noStrike">
                          <a:effectLst/>
                        </a:rPr>
                        <a:t>2024</a:t>
                      </a:r>
                      <a:endParaRPr lang="da-DK" sz="1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74" marR="6074" marT="607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1700" u="none" strike="noStrike">
                          <a:effectLst/>
                        </a:rPr>
                        <a:t>0,45</a:t>
                      </a:r>
                      <a:endParaRPr lang="da-DK" sz="1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74" marR="6074" marT="6074" marB="0" anchor="ctr"/>
                </a:tc>
                <a:extLst>
                  <a:ext uri="{0D108BD9-81ED-4DB2-BD59-A6C34878D82A}">
                    <a16:rowId xmlns:a16="http://schemas.microsoft.com/office/drawing/2014/main" val="4046623423"/>
                  </a:ext>
                </a:extLst>
              </a:tr>
              <a:tr h="279420"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1700" u="none" strike="noStrike">
                          <a:effectLst/>
                        </a:rPr>
                        <a:t>Nini Main</a:t>
                      </a:r>
                      <a:endParaRPr lang="da-DK" sz="1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74" marR="6074" marT="607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1700" u="none" strike="noStrike">
                          <a:effectLst/>
                        </a:rPr>
                        <a:t>2021</a:t>
                      </a:r>
                      <a:endParaRPr lang="da-DK" sz="1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74" marR="6074" marT="607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1300" u="none" strike="noStrike" dirty="0">
                          <a:effectLst/>
                        </a:rPr>
                        <a:t>Not </a:t>
                      </a:r>
                      <a:r>
                        <a:rPr lang="da-DK" sz="1300" u="none" strike="noStrike" dirty="0" err="1">
                          <a:effectLst/>
                        </a:rPr>
                        <a:t>required</a:t>
                      </a:r>
                      <a:endParaRPr lang="da-DK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74" marR="6074" marT="607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1700" u="none" strike="noStrike" dirty="0">
                          <a:effectLst/>
                        </a:rPr>
                        <a:t>2024</a:t>
                      </a:r>
                      <a:endParaRPr lang="da-DK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74" marR="6074" marT="607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1700" u="none" strike="noStrike">
                          <a:effectLst/>
                        </a:rPr>
                        <a:t>1</a:t>
                      </a:r>
                      <a:endParaRPr lang="da-DK" sz="1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74" marR="6074" marT="6074" marB="0" anchor="ctr"/>
                </a:tc>
                <a:extLst>
                  <a:ext uri="{0D108BD9-81ED-4DB2-BD59-A6C34878D82A}">
                    <a16:rowId xmlns:a16="http://schemas.microsoft.com/office/drawing/2014/main" val="1261107468"/>
                  </a:ext>
                </a:extLst>
              </a:tr>
              <a:tr h="279420"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1700" u="none" strike="noStrike">
                          <a:effectLst/>
                        </a:rPr>
                        <a:t>Nini Ty</a:t>
                      </a:r>
                      <a:endParaRPr lang="da-DK" sz="1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74" marR="6074" marT="607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1700" u="none" strike="noStrike">
                          <a:effectLst/>
                        </a:rPr>
                        <a:t>2021</a:t>
                      </a:r>
                      <a:endParaRPr lang="da-DK" sz="1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74" marR="6074" marT="607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1700" u="none" strike="noStrike">
                          <a:effectLst/>
                        </a:rPr>
                        <a:t>2022</a:t>
                      </a:r>
                      <a:endParaRPr lang="da-DK" sz="1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74" marR="6074" marT="607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1700" u="none" strike="noStrike" dirty="0">
                          <a:effectLst/>
                        </a:rPr>
                        <a:t>2024</a:t>
                      </a:r>
                      <a:endParaRPr lang="da-DK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74" marR="6074" marT="607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1700" u="none" strike="noStrike">
                          <a:effectLst/>
                        </a:rPr>
                        <a:t>0,5</a:t>
                      </a:r>
                      <a:endParaRPr lang="da-DK" sz="1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74" marR="6074" marT="6074" marB="0" anchor="ctr"/>
                </a:tc>
                <a:extLst>
                  <a:ext uri="{0D108BD9-81ED-4DB2-BD59-A6C34878D82A}">
                    <a16:rowId xmlns:a16="http://schemas.microsoft.com/office/drawing/2014/main" val="431058021"/>
                  </a:ext>
                </a:extLst>
              </a:tr>
              <a:tr h="279420"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1700" u="none" strike="noStrike">
                          <a:effectLst/>
                        </a:rPr>
                        <a:t>Cecilie Ty</a:t>
                      </a:r>
                      <a:endParaRPr lang="da-DK" sz="1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74" marR="6074" marT="607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1700" u="none" strike="noStrike">
                          <a:effectLst/>
                        </a:rPr>
                        <a:t>2021</a:t>
                      </a:r>
                      <a:endParaRPr lang="da-DK" sz="1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74" marR="6074" marT="607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1700" u="none" strike="noStrike">
                          <a:effectLst/>
                        </a:rPr>
                        <a:t>2023</a:t>
                      </a:r>
                      <a:endParaRPr lang="da-DK" sz="1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74" marR="6074" marT="607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1700" u="none" strike="noStrike" dirty="0">
                          <a:effectLst/>
                        </a:rPr>
                        <a:t>2025</a:t>
                      </a:r>
                      <a:endParaRPr lang="da-DK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74" marR="6074" marT="607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1700" u="none" strike="noStrike">
                          <a:effectLst/>
                        </a:rPr>
                        <a:t>0,5</a:t>
                      </a:r>
                      <a:endParaRPr lang="da-DK" sz="1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74" marR="6074" marT="6074" marB="0" anchor="ctr"/>
                </a:tc>
                <a:extLst>
                  <a:ext uri="{0D108BD9-81ED-4DB2-BD59-A6C34878D82A}">
                    <a16:rowId xmlns:a16="http://schemas.microsoft.com/office/drawing/2014/main" val="1916530012"/>
                  </a:ext>
                </a:extLst>
              </a:tr>
              <a:tr h="359328"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1700" u="none" strike="noStrike" dirty="0">
                          <a:effectLst/>
                        </a:rPr>
                        <a:t>Cecilie </a:t>
                      </a:r>
                      <a:r>
                        <a:rPr lang="da-DK" sz="1700" u="none" strike="noStrike" dirty="0" err="1">
                          <a:effectLst/>
                        </a:rPr>
                        <a:t>Aqu</a:t>
                      </a:r>
                      <a:endParaRPr lang="da-DK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74" marR="6074" marT="607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1700" u="none" strike="noStrike">
                          <a:effectLst/>
                        </a:rPr>
                        <a:t>2022</a:t>
                      </a:r>
                      <a:endParaRPr lang="da-DK" sz="1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74" marR="6074" marT="607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1700" u="none" strike="noStrike">
                          <a:effectLst/>
                        </a:rPr>
                        <a:t>2023</a:t>
                      </a:r>
                      <a:endParaRPr lang="da-DK" sz="1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74" marR="6074" marT="607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1700" u="none" strike="noStrike" dirty="0">
                          <a:effectLst/>
                        </a:rPr>
                        <a:t>2027</a:t>
                      </a:r>
                      <a:endParaRPr lang="da-DK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74" marR="6074" marT="607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1700" u="none" strike="noStrike" dirty="0">
                          <a:effectLst/>
                        </a:rPr>
                        <a:t>1</a:t>
                      </a:r>
                      <a:endParaRPr lang="da-DK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74" marR="6074" marT="6074" marB="0" anchor="ctr"/>
                </a:tc>
                <a:extLst>
                  <a:ext uri="{0D108BD9-81ED-4DB2-BD59-A6C34878D82A}">
                    <a16:rowId xmlns:a16="http://schemas.microsoft.com/office/drawing/2014/main" val="3602102353"/>
                  </a:ext>
                </a:extLst>
              </a:tr>
              <a:tr h="279420"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1700" u="none" strike="noStrike">
                          <a:effectLst/>
                        </a:rPr>
                        <a:t>Nini East</a:t>
                      </a:r>
                      <a:endParaRPr lang="da-DK" sz="1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74" marR="6074" marT="6074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a-DK" sz="1700" u="none" strike="noStrike">
                          <a:effectLst/>
                        </a:rPr>
                        <a:t>2022</a:t>
                      </a:r>
                      <a:endParaRPr lang="da-DK" sz="1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74" marR="6074" marT="6074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1300" u="none" strike="noStrike">
                          <a:effectLst/>
                        </a:rPr>
                        <a:t>Not required</a:t>
                      </a:r>
                      <a:endParaRPr lang="da-DK" sz="13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74" marR="6074" marT="6074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a-DK" sz="1700" u="none" strike="noStrike">
                          <a:effectLst/>
                        </a:rPr>
                        <a:t>2027</a:t>
                      </a:r>
                      <a:endParaRPr lang="da-DK" sz="1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74" marR="6074" marT="60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a-DK" sz="1700" u="none" strike="noStrike" dirty="0">
                          <a:effectLst/>
                        </a:rPr>
                        <a:t>1</a:t>
                      </a:r>
                      <a:endParaRPr lang="da-DK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74" marR="6074" marT="6074" marB="0"/>
                </a:tc>
                <a:extLst>
                  <a:ext uri="{0D108BD9-81ED-4DB2-BD59-A6C34878D82A}">
                    <a16:rowId xmlns:a16="http://schemas.microsoft.com/office/drawing/2014/main" val="2337453274"/>
                  </a:ext>
                </a:extLst>
              </a:tr>
              <a:tr h="279420"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1700" u="none" strike="noStrike">
                          <a:effectLst/>
                        </a:rPr>
                        <a:t>Stine Seg 2</a:t>
                      </a:r>
                      <a:endParaRPr lang="da-DK" sz="1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74" marR="6074" marT="6074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a-DK" sz="1700" u="none" strike="noStrike">
                          <a:effectLst/>
                        </a:rPr>
                        <a:t>2022</a:t>
                      </a:r>
                      <a:endParaRPr lang="da-DK" sz="1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74" marR="6074" marT="60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a-DK" sz="1700" u="none" strike="noStrike">
                          <a:effectLst/>
                        </a:rPr>
                        <a:t>2023</a:t>
                      </a:r>
                      <a:endParaRPr lang="da-DK" sz="1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74" marR="6074" marT="60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a-DK" sz="1700" u="none" strike="noStrike">
                          <a:effectLst/>
                        </a:rPr>
                        <a:t>2025</a:t>
                      </a:r>
                      <a:endParaRPr lang="da-DK" sz="1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74" marR="6074" marT="60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a-DK" sz="1700" u="none" strike="noStrike" dirty="0">
                          <a:effectLst/>
                        </a:rPr>
                        <a:t>2</a:t>
                      </a:r>
                      <a:endParaRPr lang="da-DK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74" marR="6074" marT="6074" marB="0"/>
                </a:tc>
                <a:extLst>
                  <a:ext uri="{0D108BD9-81ED-4DB2-BD59-A6C34878D82A}">
                    <a16:rowId xmlns:a16="http://schemas.microsoft.com/office/drawing/2014/main" val="2143855078"/>
                  </a:ext>
                </a:extLst>
              </a:tr>
              <a:tr h="279420"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1700" u="none" strike="noStrike">
                          <a:effectLst/>
                        </a:rPr>
                        <a:t>Siri Main</a:t>
                      </a:r>
                      <a:endParaRPr lang="da-DK" sz="1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74" marR="6074" marT="6074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a-DK" sz="1700" u="none" strike="noStrike">
                          <a:effectLst/>
                        </a:rPr>
                        <a:t>2023</a:t>
                      </a:r>
                      <a:endParaRPr lang="da-DK" sz="1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74" marR="6074" marT="60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a-DK" sz="1700" u="none" strike="noStrike">
                          <a:effectLst/>
                        </a:rPr>
                        <a:t>2023</a:t>
                      </a:r>
                      <a:endParaRPr lang="da-DK" sz="1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74" marR="6074" marT="60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a-DK" sz="1700" u="none" strike="noStrike">
                          <a:effectLst/>
                        </a:rPr>
                        <a:t>2028</a:t>
                      </a:r>
                      <a:endParaRPr lang="da-DK" sz="1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74" marR="6074" marT="60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a-DK" sz="1700" u="none" strike="noStrike" dirty="0">
                          <a:effectLst/>
                        </a:rPr>
                        <a:t>3</a:t>
                      </a:r>
                      <a:endParaRPr lang="da-DK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74" marR="6074" marT="6074" marB="0"/>
                </a:tc>
                <a:extLst>
                  <a:ext uri="{0D108BD9-81ED-4DB2-BD59-A6C34878D82A}">
                    <a16:rowId xmlns:a16="http://schemas.microsoft.com/office/drawing/2014/main" val="2631848633"/>
                  </a:ext>
                </a:extLst>
              </a:tr>
              <a:tr h="279420"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17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  <a:endParaRPr lang="da-DK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74" marR="6074" marT="6074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a-DK" sz="1700" u="none" strike="noStrike">
                          <a:effectLst/>
                        </a:rPr>
                        <a:t> </a:t>
                      </a:r>
                      <a:endParaRPr lang="da-DK" sz="1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74" marR="6074" marT="60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a-DK" sz="1700" u="none" strike="noStrike">
                          <a:effectLst/>
                        </a:rPr>
                        <a:t> </a:t>
                      </a:r>
                      <a:endParaRPr lang="da-DK" sz="1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74" marR="6074" marT="60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a-DK" sz="1700" u="none" strike="noStrike">
                          <a:effectLst/>
                        </a:rPr>
                        <a:t> </a:t>
                      </a:r>
                      <a:endParaRPr lang="da-DK" sz="1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74" marR="6074" marT="6074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1700" u="none" strike="noStrike" dirty="0">
                          <a:effectLst/>
                        </a:rPr>
                        <a:t>9,5</a:t>
                      </a:r>
                      <a:endParaRPr lang="da-DK" sz="1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74" marR="6074" marT="6074" marB="0" anchor="ctr"/>
                </a:tc>
                <a:extLst>
                  <a:ext uri="{0D108BD9-81ED-4DB2-BD59-A6C34878D82A}">
                    <a16:rowId xmlns:a16="http://schemas.microsoft.com/office/drawing/2014/main" val="920213067"/>
                  </a:ext>
                </a:extLst>
              </a:tr>
              <a:tr h="285495"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1700" b="1" u="none" strike="noStrike" dirty="0" smtClean="0">
                          <a:effectLst/>
                        </a:rPr>
                        <a:t>Safety</a:t>
                      </a:r>
                      <a:endParaRPr lang="da-DK" sz="17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74" marR="6074" marT="6074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a-DK" sz="1700" b="1" u="none" strike="noStrike" dirty="0">
                          <a:effectLst/>
                        </a:rPr>
                        <a:t> </a:t>
                      </a:r>
                      <a:endParaRPr lang="da-DK" sz="17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74" marR="6074" marT="60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a-DK" sz="1700" b="1" u="none" strike="noStrike" dirty="0">
                          <a:effectLst/>
                        </a:rPr>
                        <a:t> </a:t>
                      </a:r>
                      <a:endParaRPr lang="da-DK" sz="17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74" marR="6074" marT="6074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a-DK" sz="1700" b="1" u="none" strike="noStrike" dirty="0">
                          <a:effectLst/>
                        </a:rPr>
                        <a:t> </a:t>
                      </a:r>
                      <a:endParaRPr lang="da-DK" sz="17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74" marR="6074" marT="6074" marB="0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1700" b="1" u="none" strike="noStrike" dirty="0">
                          <a:effectLst/>
                        </a:rPr>
                        <a:t>4,5</a:t>
                      </a:r>
                      <a:endParaRPr lang="da-DK" sz="17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74" marR="6074" marT="6074" marB="0" anchor="ctr"/>
                </a:tc>
                <a:extLst>
                  <a:ext uri="{0D108BD9-81ED-4DB2-BD59-A6C34878D82A}">
                    <a16:rowId xmlns:a16="http://schemas.microsoft.com/office/drawing/2014/main" val="2333930600"/>
                  </a:ext>
                </a:extLst>
              </a:tr>
            </a:tbl>
          </a:graphicData>
        </a:graphic>
      </p:graphicFrame>
      <p:pic>
        <p:nvPicPr>
          <p:cNvPr id="7" name="Picture 6" descr="SiriFairway02.jpg">
            <a:extLst>
              <a:ext uri="{FF2B5EF4-FFF2-40B4-BE49-F238E27FC236}">
                <a16:creationId xmlns:a16="http://schemas.microsoft.com/office/drawing/2014/main" id="{6D27B47F-261B-49E9-9444-952A073E86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4" t="23990" r="2221" b="24286"/>
          <a:stretch/>
        </p:blipFill>
        <p:spPr bwMode="auto">
          <a:xfrm>
            <a:off x="6834433" y="386359"/>
            <a:ext cx="5357567" cy="231054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740F9AA-A685-441A-923D-27FD86C01273}"/>
              </a:ext>
            </a:extLst>
          </p:cNvPr>
          <p:cNvSpPr/>
          <p:nvPr/>
        </p:nvSpPr>
        <p:spPr>
          <a:xfrm>
            <a:off x="6618515" y="5955800"/>
            <a:ext cx="1088572" cy="56366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061" b="96485" l="3091" r="58636">
                        <a14:foregroundMark x1="47545" y1="89818" x2="56909" y2="60545"/>
                        <a14:foregroundMark x1="55091" y1="88606" x2="49364" y2="58667"/>
                        <a14:foregroundMark x1="52182" y1="60545" x2="56000" y2="59273"/>
                        <a14:foregroundMark x1="47000" y1="89394" x2="47455" y2="60788"/>
                        <a14:backgroundMark x1="11091" y1="72848" x2="11091" y2="72848"/>
                        <a14:backgroundMark x1="12091" y1="59636" x2="12091" y2="59636"/>
                        <a14:backgroundMark x1="49364" y1="94909" x2="49364" y2="94909"/>
                        <a14:backgroundMark x1="19182" y1="95515" x2="19182" y2="95515"/>
                        <a14:backgroundMark x1="5455" y1="89515" x2="7818" y2="60545"/>
                        <a14:backgroundMark x1="7818" y1="95212" x2="53636" y2="94545"/>
                        <a14:backgroundMark x1="46727" y1="66061" x2="46545" y2="92727"/>
                        <a14:backgroundMark x1="46727" y1="66364" x2="47000" y2="624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16" t="57778" r="41111" b="3915"/>
          <a:stretch/>
        </p:blipFill>
        <p:spPr>
          <a:xfrm>
            <a:off x="9300277" y="3657600"/>
            <a:ext cx="2363967" cy="243112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143489" y="4080420"/>
            <a:ext cx="150233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Greensand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Sandstone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6" name="Rectangle: Rounded Corners 25">
            <a:extLst>
              <a:ext uri="{FF2B5EF4-FFF2-40B4-BE49-F238E27FC236}">
                <a16:creationId xmlns:a16="http://schemas.microsoft.com/office/drawing/2014/main" id="{7E5F5248-18AC-4829-B6EA-B758EEAA526A}"/>
              </a:ext>
            </a:extLst>
          </p:cNvPr>
          <p:cNvSpPr/>
          <p:nvPr/>
        </p:nvSpPr>
        <p:spPr>
          <a:xfrm>
            <a:off x="10363200" y="636906"/>
            <a:ext cx="1095375" cy="1914525"/>
          </a:xfrm>
          <a:prstGeom prst="roundRect">
            <a:avLst/>
          </a:prstGeom>
          <a:noFill/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95AF633-B143-431A-B3B5-578F707C3E12}"/>
              </a:ext>
            </a:extLst>
          </p:cNvPr>
          <p:cNvSpPr txBox="1"/>
          <p:nvPr/>
        </p:nvSpPr>
        <p:spPr>
          <a:xfrm>
            <a:off x="10315634" y="745374"/>
            <a:ext cx="10823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Nini </a:t>
            </a:r>
            <a:r>
              <a:rPr kumimoji="0" lang="da-DK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Field</a:t>
            </a:r>
            <a:endParaRPr kumimoji="0" lang="da-DK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95AF633-B143-431A-B3B5-578F707C3E12}"/>
              </a:ext>
            </a:extLst>
          </p:cNvPr>
          <p:cNvSpPr txBox="1"/>
          <p:nvPr/>
        </p:nvSpPr>
        <p:spPr>
          <a:xfrm>
            <a:off x="6905151" y="467629"/>
            <a:ext cx="9845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Siri </a:t>
            </a:r>
            <a:r>
              <a:rPr kumimoji="0" lang="da-DK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area</a:t>
            </a:r>
            <a:endParaRPr kumimoji="0" lang="da-DK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11/3/2021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3EF64B-53AF-43B4-BB6E-D9D0543727C2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8960062" y="6428390"/>
            <a:ext cx="15504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GB" sz="1200" dirty="0" err="1" smtClean="0">
                <a:solidFill>
                  <a:schemeClr val="bg1">
                    <a:lumMod val="65000"/>
                  </a:schemeClr>
                </a:solidFill>
              </a:rPr>
              <a:t>Ineos</a:t>
            </a:r>
            <a:r>
              <a:rPr lang="en-GB" sz="1200" dirty="0" smtClean="0">
                <a:solidFill>
                  <a:schemeClr val="bg1">
                    <a:lumMod val="65000"/>
                  </a:schemeClr>
                </a:solidFill>
              </a:rPr>
              <a:t> DK</a:t>
            </a:r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90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Larger point emitters</a:t>
            </a:r>
            <a:endParaRPr lang="en-GB" dirty="0"/>
          </a:p>
        </p:txBody>
      </p:sp>
      <p:sp>
        <p:nvSpPr>
          <p:cNvPr id="14341" name="Content Placeholder 1434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4338" name="Picture 2" descr="Kort over danmark vek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176" y="0"/>
            <a:ext cx="9126015" cy="7346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7726391" y="4988878"/>
            <a:ext cx="743793" cy="377388"/>
            <a:chOff x="5181600" y="4988878"/>
            <a:chExt cx="743793" cy="377388"/>
          </a:xfrm>
        </p:grpSpPr>
        <p:sp>
          <p:nvSpPr>
            <p:cNvPr id="6" name="Rectangle 5"/>
            <p:cNvSpPr/>
            <p:nvPr/>
          </p:nvSpPr>
          <p:spPr bwMode="auto">
            <a:xfrm>
              <a:off x="5220653" y="4988878"/>
              <a:ext cx="58578" cy="58578"/>
            </a:xfrm>
            <a:prstGeom prst="rect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181600" y="5089267"/>
              <a:ext cx="743793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 err="1" smtClean="0"/>
                <a:t>Fynsværket</a:t>
              </a:r>
              <a:r>
                <a:rPr lang="en-GB" sz="600" dirty="0"/>
                <a:t> </a:t>
              </a:r>
              <a:endParaRPr lang="en-GB" sz="600" dirty="0" smtClean="0"/>
            </a:p>
            <a:p>
              <a:r>
                <a:rPr lang="en-GB" sz="600" dirty="0" smtClean="0"/>
                <a:t>(362MWe, 475MWt</a:t>
              </a:r>
            </a:p>
            <a:p>
              <a:r>
                <a:rPr lang="en-GB" sz="600" dirty="0" smtClean="0"/>
                <a:t>1.2mt)</a:t>
              </a:r>
              <a:endParaRPr lang="en-GB" sz="6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287749" y="1537156"/>
            <a:ext cx="826191" cy="184666"/>
            <a:chOff x="5220653" y="4925834"/>
            <a:chExt cx="826191" cy="184666"/>
          </a:xfrm>
        </p:grpSpPr>
        <p:sp>
          <p:nvSpPr>
            <p:cNvPr id="11" name="Rectangle 10"/>
            <p:cNvSpPr/>
            <p:nvPr/>
          </p:nvSpPr>
          <p:spPr bwMode="auto">
            <a:xfrm>
              <a:off x="5220653" y="4988878"/>
              <a:ext cx="58578" cy="58578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314271" y="4925834"/>
              <a:ext cx="732573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 err="1" smtClean="0"/>
                <a:t>Nordjylland</a:t>
              </a:r>
              <a:endParaRPr lang="en-GB" sz="600" dirty="0" smtClean="0"/>
            </a:p>
            <a:p>
              <a:r>
                <a:rPr lang="en-GB" sz="600" dirty="0" smtClean="0"/>
                <a:t>(383MW, 420MWt)</a:t>
              </a:r>
              <a:endParaRPr lang="en-GB" sz="6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126191" y="3657600"/>
            <a:ext cx="729367" cy="285055"/>
            <a:chOff x="5181600" y="4988878"/>
            <a:chExt cx="729367" cy="285055"/>
          </a:xfrm>
        </p:grpSpPr>
        <p:sp>
          <p:nvSpPr>
            <p:cNvPr id="14" name="Rectangle 13"/>
            <p:cNvSpPr/>
            <p:nvPr/>
          </p:nvSpPr>
          <p:spPr bwMode="auto">
            <a:xfrm>
              <a:off x="5220653" y="4988878"/>
              <a:ext cx="58578" cy="58578"/>
            </a:xfrm>
            <a:prstGeom prst="rect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181600" y="5089267"/>
              <a:ext cx="729367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 err="1" smtClean="0"/>
                <a:t>Herningværket</a:t>
              </a:r>
              <a:r>
                <a:rPr lang="en-GB" sz="600" dirty="0" smtClean="0"/>
                <a:t> </a:t>
              </a:r>
            </a:p>
            <a:p>
              <a:r>
                <a:rPr lang="en-GB" sz="600" dirty="0" smtClean="0"/>
                <a:t>(95MWe, 174MWt)</a:t>
              </a:r>
              <a:endParaRPr lang="en-GB" sz="60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029333" y="4533191"/>
            <a:ext cx="880081" cy="348993"/>
            <a:chOff x="4399150" y="4698463"/>
            <a:chExt cx="880081" cy="348993"/>
          </a:xfrm>
        </p:grpSpPr>
        <p:sp>
          <p:nvSpPr>
            <p:cNvPr id="17" name="Rectangle 16"/>
            <p:cNvSpPr/>
            <p:nvPr/>
          </p:nvSpPr>
          <p:spPr bwMode="auto">
            <a:xfrm>
              <a:off x="5220653" y="4988878"/>
              <a:ext cx="58578" cy="58578"/>
            </a:xfrm>
            <a:prstGeom prst="rect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399150" y="4698463"/>
              <a:ext cx="779059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 err="1" smtClean="0"/>
                <a:t>Skærbækværket</a:t>
              </a:r>
              <a:endParaRPr lang="en-GB" sz="600" dirty="0" smtClean="0"/>
            </a:p>
            <a:p>
              <a:r>
                <a:rPr lang="en-GB" sz="600" dirty="0" smtClean="0"/>
                <a:t>(392MWe, 447MWt)</a:t>
              </a:r>
              <a:endParaRPr lang="en-GB" sz="600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685088" y="1474112"/>
            <a:ext cx="642805" cy="285055"/>
            <a:chOff x="4740774" y="4762401"/>
            <a:chExt cx="642805" cy="285055"/>
          </a:xfrm>
        </p:grpSpPr>
        <p:sp>
          <p:nvSpPr>
            <p:cNvPr id="20" name="Rectangle 19"/>
            <p:cNvSpPr/>
            <p:nvPr/>
          </p:nvSpPr>
          <p:spPr bwMode="auto">
            <a:xfrm>
              <a:off x="5220653" y="4988878"/>
              <a:ext cx="58578" cy="5857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740774" y="4762401"/>
              <a:ext cx="642805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 smtClean="0"/>
                <a:t>Aalborg </a:t>
              </a:r>
              <a:r>
                <a:rPr lang="en-GB" sz="600" dirty="0" err="1" smtClean="0"/>
                <a:t>portland</a:t>
              </a:r>
              <a:endParaRPr lang="en-GB" sz="600" dirty="0" smtClean="0"/>
            </a:p>
            <a:p>
              <a:r>
                <a:rPr lang="en-GB" sz="600" dirty="0" smtClean="0"/>
                <a:t>(2mtCO2)</a:t>
              </a:r>
              <a:endParaRPr lang="en-GB" sz="600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559194" y="4495800"/>
            <a:ext cx="889606" cy="184666"/>
            <a:chOff x="5220653" y="4965700"/>
            <a:chExt cx="889606" cy="184666"/>
          </a:xfrm>
        </p:grpSpPr>
        <p:sp>
          <p:nvSpPr>
            <p:cNvPr id="23" name="Rectangle 22"/>
            <p:cNvSpPr/>
            <p:nvPr/>
          </p:nvSpPr>
          <p:spPr bwMode="auto">
            <a:xfrm>
              <a:off x="5220653" y="4988878"/>
              <a:ext cx="58578" cy="5857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300742" y="4965700"/>
              <a:ext cx="809517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 err="1" smtClean="0"/>
                <a:t>Asnærværket</a:t>
              </a:r>
              <a:r>
                <a:rPr lang="en-GB" sz="600" dirty="0" smtClean="0"/>
                <a:t> </a:t>
              </a:r>
            </a:p>
            <a:p>
              <a:r>
                <a:rPr lang="en-GB" sz="600" dirty="0" smtClean="0"/>
                <a:t>(147MWe, 100MWt)</a:t>
              </a:r>
              <a:endParaRPr lang="en-GB" sz="600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364191" y="4862790"/>
            <a:ext cx="872677" cy="184666"/>
            <a:chOff x="5220653" y="4925834"/>
            <a:chExt cx="872677" cy="184666"/>
          </a:xfrm>
        </p:grpSpPr>
        <p:sp>
          <p:nvSpPr>
            <p:cNvPr id="26" name="Rectangle 25"/>
            <p:cNvSpPr/>
            <p:nvPr/>
          </p:nvSpPr>
          <p:spPr bwMode="auto">
            <a:xfrm>
              <a:off x="5220653" y="4988878"/>
              <a:ext cx="58578" cy="58578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314271" y="4925834"/>
              <a:ext cx="779059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 err="1" smtClean="0"/>
                <a:t>Esbjergværket</a:t>
              </a:r>
              <a:endParaRPr lang="en-GB" sz="600" dirty="0" smtClean="0"/>
            </a:p>
            <a:p>
              <a:r>
                <a:rPr lang="en-GB" sz="600" dirty="0" smtClean="0"/>
                <a:t>(378MWe, 420MWt)</a:t>
              </a:r>
              <a:endParaRPr lang="en-GB" sz="600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0088591" y="4619367"/>
            <a:ext cx="779059" cy="285055"/>
            <a:chOff x="5105400" y="4988878"/>
            <a:chExt cx="779059" cy="285055"/>
          </a:xfrm>
        </p:grpSpPr>
        <p:sp>
          <p:nvSpPr>
            <p:cNvPr id="29" name="Rectangle 28"/>
            <p:cNvSpPr/>
            <p:nvPr/>
          </p:nvSpPr>
          <p:spPr bwMode="auto">
            <a:xfrm>
              <a:off x="5220653" y="4988878"/>
              <a:ext cx="58578" cy="58578"/>
            </a:xfrm>
            <a:prstGeom prst="rect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105400" y="5089267"/>
              <a:ext cx="779059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 err="1" smtClean="0"/>
                <a:t>Avedøreværket</a:t>
              </a:r>
              <a:r>
                <a:rPr lang="en-GB" sz="600" dirty="0" smtClean="0"/>
                <a:t> </a:t>
              </a:r>
            </a:p>
            <a:p>
              <a:r>
                <a:rPr lang="en-GB" sz="600" dirty="0" smtClean="0"/>
                <a:t>(820MWe, 900MWt)</a:t>
              </a:r>
              <a:endParaRPr lang="en-GB" sz="600" dirty="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0363467" y="4240946"/>
            <a:ext cx="1048653" cy="264239"/>
            <a:chOff x="5220653" y="4783217"/>
            <a:chExt cx="1048653" cy="264239"/>
          </a:xfrm>
        </p:grpSpPr>
        <p:sp>
          <p:nvSpPr>
            <p:cNvPr id="32" name="Rectangle 31"/>
            <p:cNvSpPr/>
            <p:nvPr/>
          </p:nvSpPr>
          <p:spPr bwMode="auto">
            <a:xfrm>
              <a:off x="5220653" y="4988878"/>
              <a:ext cx="58578" cy="58578"/>
            </a:xfrm>
            <a:prstGeom prst="rect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490247" y="4783217"/>
              <a:ext cx="779059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 err="1" smtClean="0"/>
                <a:t>Amagerværket</a:t>
              </a:r>
              <a:r>
                <a:rPr lang="en-GB" sz="600" dirty="0" smtClean="0"/>
                <a:t> </a:t>
              </a:r>
            </a:p>
            <a:p>
              <a:r>
                <a:rPr lang="en-GB" sz="600" dirty="0" smtClean="0"/>
                <a:t>(330MWe, 580MWt)</a:t>
              </a:r>
              <a:endParaRPr lang="en-GB" sz="600" dirty="0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9518917" y="3849319"/>
            <a:ext cx="662332" cy="420916"/>
            <a:chOff x="5220653" y="4626540"/>
            <a:chExt cx="662332" cy="420916"/>
          </a:xfrm>
        </p:grpSpPr>
        <p:sp>
          <p:nvSpPr>
            <p:cNvPr id="35" name="Rectangle 34"/>
            <p:cNvSpPr/>
            <p:nvPr/>
          </p:nvSpPr>
          <p:spPr bwMode="auto">
            <a:xfrm>
              <a:off x="5220653" y="4988878"/>
              <a:ext cx="58578" cy="58578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293080" y="4626540"/>
              <a:ext cx="589905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 err="1" smtClean="0"/>
                <a:t>Kundbyværket</a:t>
              </a:r>
              <a:r>
                <a:rPr lang="en-GB" sz="600" dirty="0" smtClean="0"/>
                <a:t> </a:t>
              </a:r>
            </a:p>
            <a:p>
              <a:r>
                <a:rPr lang="en-GB" sz="600" dirty="0" smtClean="0"/>
                <a:t>(710MWe)</a:t>
              </a:r>
              <a:endParaRPr lang="en-GB" sz="600" dirty="0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0373071" y="4465597"/>
            <a:ext cx="480821" cy="184666"/>
            <a:chOff x="5220653" y="4936351"/>
            <a:chExt cx="480821" cy="184666"/>
          </a:xfrm>
        </p:grpSpPr>
        <p:sp>
          <p:nvSpPr>
            <p:cNvPr id="38" name="Rectangle 37"/>
            <p:cNvSpPr/>
            <p:nvPr/>
          </p:nvSpPr>
          <p:spPr bwMode="auto">
            <a:xfrm>
              <a:off x="5220653" y="4988878"/>
              <a:ext cx="58578" cy="58578"/>
            </a:xfrm>
            <a:prstGeom prst="rect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352019" y="4936351"/>
              <a:ext cx="349455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 smtClean="0"/>
                <a:t>ARC</a:t>
              </a:r>
            </a:p>
            <a:p>
              <a:r>
                <a:rPr lang="en-GB" sz="600" dirty="0" smtClean="0"/>
                <a:t>(0.4mta)</a:t>
              </a:r>
              <a:endParaRPr lang="en-GB" sz="600" dirty="0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9779653" y="4211657"/>
            <a:ext cx="737381" cy="293528"/>
            <a:chOff x="4959849" y="4753928"/>
            <a:chExt cx="737381" cy="293528"/>
          </a:xfrm>
        </p:grpSpPr>
        <p:sp>
          <p:nvSpPr>
            <p:cNvPr id="41" name="Rectangle 40"/>
            <p:cNvSpPr/>
            <p:nvPr/>
          </p:nvSpPr>
          <p:spPr bwMode="auto">
            <a:xfrm>
              <a:off x="5220653" y="4988878"/>
              <a:ext cx="58578" cy="58578"/>
            </a:xfrm>
            <a:prstGeom prst="rect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959849" y="4753928"/>
              <a:ext cx="737381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 err="1" smtClean="0"/>
                <a:t>Vestforbrændingen</a:t>
              </a:r>
              <a:endParaRPr lang="en-GB" sz="600" dirty="0" smtClean="0"/>
            </a:p>
            <a:p>
              <a:r>
                <a:rPr lang="en-GB" sz="600" dirty="0" smtClean="0"/>
                <a:t>(0.6mta)</a:t>
              </a:r>
              <a:endParaRPr lang="en-GB" sz="600" dirty="0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9568057" y="4599652"/>
            <a:ext cx="349455" cy="243244"/>
            <a:chOff x="5126978" y="4988878"/>
            <a:chExt cx="349455" cy="243244"/>
          </a:xfrm>
        </p:grpSpPr>
        <p:sp>
          <p:nvSpPr>
            <p:cNvPr id="44" name="Rectangle 43"/>
            <p:cNvSpPr/>
            <p:nvPr/>
          </p:nvSpPr>
          <p:spPr bwMode="auto">
            <a:xfrm>
              <a:off x="5220653" y="4988878"/>
              <a:ext cx="58578" cy="58578"/>
            </a:xfrm>
            <a:prstGeom prst="rect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126978" y="5047456"/>
              <a:ext cx="349455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600" dirty="0" smtClean="0"/>
                <a:t>KARA</a:t>
              </a:r>
            </a:p>
            <a:p>
              <a:r>
                <a:rPr lang="en-GB" sz="600" dirty="0" smtClean="0"/>
                <a:t>(0.3mta)</a:t>
              </a:r>
              <a:endParaRPr lang="en-GB" sz="600" dirty="0"/>
            </a:p>
          </p:txBody>
        </p:sp>
      </p:grpSp>
      <p:grpSp>
        <p:nvGrpSpPr>
          <p:cNvPr id="14339" name="Group 14338"/>
          <p:cNvGrpSpPr/>
          <p:nvPr/>
        </p:nvGrpSpPr>
        <p:grpSpPr>
          <a:xfrm>
            <a:off x="319751" y="144780"/>
            <a:ext cx="10363200" cy="4884420"/>
            <a:chOff x="319751" y="144780"/>
            <a:chExt cx="10363200" cy="4884420"/>
          </a:xfrm>
        </p:grpSpPr>
        <p:sp>
          <p:nvSpPr>
            <p:cNvPr id="9" name="Freeform 8"/>
            <p:cNvSpPr/>
            <p:nvPr/>
          </p:nvSpPr>
          <p:spPr bwMode="auto">
            <a:xfrm>
              <a:off x="319751" y="144780"/>
              <a:ext cx="10363200" cy="4838700"/>
            </a:xfrm>
            <a:custGeom>
              <a:avLst/>
              <a:gdLst>
                <a:gd name="connsiteX0" fmla="*/ 7635240 w 8039100"/>
                <a:gd name="connsiteY0" fmla="*/ 4747260 h 4838700"/>
                <a:gd name="connsiteX1" fmla="*/ 7909560 w 8039100"/>
                <a:gd name="connsiteY1" fmla="*/ 4838700 h 4838700"/>
                <a:gd name="connsiteX2" fmla="*/ 8039100 w 8039100"/>
                <a:gd name="connsiteY2" fmla="*/ 4434840 h 4838700"/>
                <a:gd name="connsiteX3" fmla="*/ 7924800 w 8039100"/>
                <a:gd name="connsiteY3" fmla="*/ 4335780 h 4838700"/>
                <a:gd name="connsiteX4" fmla="*/ 7795260 w 8039100"/>
                <a:gd name="connsiteY4" fmla="*/ 4389120 h 4838700"/>
                <a:gd name="connsiteX5" fmla="*/ 7856220 w 8039100"/>
                <a:gd name="connsiteY5" fmla="*/ 4114800 h 4838700"/>
                <a:gd name="connsiteX6" fmla="*/ 7810500 w 8039100"/>
                <a:gd name="connsiteY6" fmla="*/ 3642360 h 4838700"/>
                <a:gd name="connsiteX7" fmla="*/ 7284720 w 8039100"/>
                <a:gd name="connsiteY7" fmla="*/ 3284220 h 4838700"/>
                <a:gd name="connsiteX8" fmla="*/ 6835140 w 8039100"/>
                <a:gd name="connsiteY8" fmla="*/ 3733800 h 4838700"/>
                <a:gd name="connsiteX9" fmla="*/ 6195060 w 8039100"/>
                <a:gd name="connsiteY9" fmla="*/ 3550920 h 4838700"/>
                <a:gd name="connsiteX10" fmla="*/ 5814060 w 8039100"/>
                <a:gd name="connsiteY10" fmla="*/ 4191000 h 4838700"/>
                <a:gd name="connsiteX11" fmla="*/ 5341620 w 8039100"/>
                <a:gd name="connsiteY11" fmla="*/ 4404360 h 4838700"/>
                <a:gd name="connsiteX12" fmla="*/ 5219700 w 8039100"/>
                <a:gd name="connsiteY12" fmla="*/ 4617720 h 4838700"/>
                <a:gd name="connsiteX13" fmla="*/ 4914900 w 8039100"/>
                <a:gd name="connsiteY13" fmla="*/ 3421380 h 4838700"/>
                <a:gd name="connsiteX14" fmla="*/ 5196840 w 8039100"/>
                <a:gd name="connsiteY14" fmla="*/ 3649980 h 4838700"/>
                <a:gd name="connsiteX15" fmla="*/ 6027420 w 8039100"/>
                <a:gd name="connsiteY15" fmla="*/ 3451860 h 4838700"/>
                <a:gd name="connsiteX16" fmla="*/ 5951220 w 8039100"/>
                <a:gd name="connsiteY16" fmla="*/ 2598420 h 4838700"/>
                <a:gd name="connsiteX17" fmla="*/ 5074920 w 8039100"/>
                <a:gd name="connsiteY17" fmla="*/ 1744980 h 4838700"/>
                <a:gd name="connsiteX18" fmla="*/ 5494020 w 8039100"/>
                <a:gd name="connsiteY18" fmla="*/ 1379220 h 4838700"/>
                <a:gd name="connsiteX19" fmla="*/ 5707380 w 8039100"/>
                <a:gd name="connsiteY19" fmla="*/ 38100 h 4838700"/>
                <a:gd name="connsiteX20" fmla="*/ 4259580 w 8039100"/>
                <a:gd name="connsiteY20" fmla="*/ 0 h 4838700"/>
                <a:gd name="connsiteX21" fmla="*/ 0 w 8039100"/>
                <a:gd name="connsiteY21" fmla="*/ 2773680 h 4838700"/>
                <a:gd name="connsiteX0" fmla="*/ 9959340 w 10363200"/>
                <a:gd name="connsiteY0" fmla="*/ 4747260 h 4838700"/>
                <a:gd name="connsiteX1" fmla="*/ 10233660 w 10363200"/>
                <a:gd name="connsiteY1" fmla="*/ 4838700 h 4838700"/>
                <a:gd name="connsiteX2" fmla="*/ 10363200 w 10363200"/>
                <a:gd name="connsiteY2" fmla="*/ 4434840 h 4838700"/>
                <a:gd name="connsiteX3" fmla="*/ 10248900 w 10363200"/>
                <a:gd name="connsiteY3" fmla="*/ 4335780 h 4838700"/>
                <a:gd name="connsiteX4" fmla="*/ 10119360 w 10363200"/>
                <a:gd name="connsiteY4" fmla="*/ 4389120 h 4838700"/>
                <a:gd name="connsiteX5" fmla="*/ 10180320 w 10363200"/>
                <a:gd name="connsiteY5" fmla="*/ 4114800 h 4838700"/>
                <a:gd name="connsiteX6" fmla="*/ 10134600 w 10363200"/>
                <a:gd name="connsiteY6" fmla="*/ 3642360 h 4838700"/>
                <a:gd name="connsiteX7" fmla="*/ 9608820 w 10363200"/>
                <a:gd name="connsiteY7" fmla="*/ 3284220 h 4838700"/>
                <a:gd name="connsiteX8" fmla="*/ 9159240 w 10363200"/>
                <a:gd name="connsiteY8" fmla="*/ 3733800 h 4838700"/>
                <a:gd name="connsiteX9" fmla="*/ 8519160 w 10363200"/>
                <a:gd name="connsiteY9" fmla="*/ 3550920 h 4838700"/>
                <a:gd name="connsiteX10" fmla="*/ 8138160 w 10363200"/>
                <a:gd name="connsiteY10" fmla="*/ 4191000 h 4838700"/>
                <a:gd name="connsiteX11" fmla="*/ 7665720 w 10363200"/>
                <a:gd name="connsiteY11" fmla="*/ 4404360 h 4838700"/>
                <a:gd name="connsiteX12" fmla="*/ 7543800 w 10363200"/>
                <a:gd name="connsiteY12" fmla="*/ 4617720 h 4838700"/>
                <a:gd name="connsiteX13" fmla="*/ 7239000 w 10363200"/>
                <a:gd name="connsiteY13" fmla="*/ 3421380 h 4838700"/>
                <a:gd name="connsiteX14" fmla="*/ 7520940 w 10363200"/>
                <a:gd name="connsiteY14" fmla="*/ 3649980 h 4838700"/>
                <a:gd name="connsiteX15" fmla="*/ 8351520 w 10363200"/>
                <a:gd name="connsiteY15" fmla="*/ 3451860 h 4838700"/>
                <a:gd name="connsiteX16" fmla="*/ 8275320 w 10363200"/>
                <a:gd name="connsiteY16" fmla="*/ 2598420 h 4838700"/>
                <a:gd name="connsiteX17" fmla="*/ 7399020 w 10363200"/>
                <a:gd name="connsiteY17" fmla="*/ 1744980 h 4838700"/>
                <a:gd name="connsiteX18" fmla="*/ 7818120 w 10363200"/>
                <a:gd name="connsiteY18" fmla="*/ 1379220 h 4838700"/>
                <a:gd name="connsiteX19" fmla="*/ 8031480 w 10363200"/>
                <a:gd name="connsiteY19" fmla="*/ 38100 h 4838700"/>
                <a:gd name="connsiteX20" fmla="*/ 6583680 w 10363200"/>
                <a:gd name="connsiteY20" fmla="*/ 0 h 4838700"/>
                <a:gd name="connsiteX21" fmla="*/ 0 w 10363200"/>
                <a:gd name="connsiteY21" fmla="*/ 2951480 h 483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363200" h="4838700">
                  <a:moveTo>
                    <a:pt x="9959340" y="4747260"/>
                  </a:moveTo>
                  <a:lnTo>
                    <a:pt x="10233660" y="4838700"/>
                  </a:lnTo>
                  <a:lnTo>
                    <a:pt x="10363200" y="4434840"/>
                  </a:lnTo>
                  <a:lnTo>
                    <a:pt x="10248900" y="4335780"/>
                  </a:lnTo>
                  <a:lnTo>
                    <a:pt x="10119360" y="4389120"/>
                  </a:lnTo>
                  <a:lnTo>
                    <a:pt x="10180320" y="4114800"/>
                  </a:lnTo>
                  <a:lnTo>
                    <a:pt x="10134600" y="3642360"/>
                  </a:lnTo>
                  <a:lnTo>
                    <a:pt x="9608820" y="3284220"/>
                  </a:lnTo>
                  <a:lnTo>
                    <a:pt x="9159240" y="3733800"/>
                  </a:lnTo>
                  <a:lnTo>
                    <a:pt x="8519160" y="3550920"/>
                  </a:lnTo>
                  <a:lnTo>
                    <a:pt x="8138160" y="4191000"/>
                  </a:lnTo>
                  <a:lnTo>
                    <a:pt x="7665720" y="4404360"/>
                  </a:lnTo>
                  <a:lnTo>
                    <a:pt x="7543800" y="4617720"/>
                  </a:lnTo>
                  <a:lnTo>
                    <a:pt x="7239000" y="3421380"/>
                  </a:lnTo>
                  <a:lnTo>
                    <a:pt x="7520940" y="3649980"/>
                  </a:lnTo>
                  <a:lnTo>
                    <a:pt x="8351520" y="3451860"/>
                  </a:lnTo>
                  <a:lnTo>
                    <a:pt x="8275320" y="2598420"/>
                  </a:lnTo>
                  <a:lnTo>
                    <a:pt x="7399020" y="1744980"/>
                  </a:lnTo>
                  <a:lnTo>
                    <a:pt x="7818120" y="1379220"/>
                  </a:lnTo>
                  <a:lnTo>
                    <a:pt x="8031480" y="38100"/>
                  </a:lnTo>
                  <a:lnTo>
                    <a:pt x="6583680" y="0"/>
                  </a:lnTo>
                  <a:lnTo>
                    <a:pt x="0" y="2951480"/>
                  </a:lnTo>
                </a:path>
              </a:pathLst>
            </a:custGeom>
            <a:ln>
              <a:headEnd type="none" w="med" len="med"/>
              <a:tailEnd type="none" w="med" len="med"/>
            </a:ln>
            <a:ex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</a:endParaRPr>
            </a:p>
          </p:txBody>
        </p:sp>
        <p:sp>
          <p:nvSpPr>
            <p:cNvPr id="14336" name="TextBox 14335"/>
            <p:cNvSpPr txBox="1"/>
            <p:nvPr/>
          </p:nvSpPr>
          <p:spPr>
            <a:xfrm rot="20125383">
              <a:off x="675230" y="1713447"/>
              <a:ext cx="368173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err="1" smtClean="0"/>
                <a:t>Approx</a:t>
              </a:r>
              <a:r>
                <a:rPr lang="en-GB" dirty="0" smtClean="0"/>
                <a:t> 800 km</a:t>
              </a:r>
              <a:endParaRPr lang="en-GB" dirty="0"/>
            </a:p>
          </p:txBody>
        </p:sp>
        <p:sp>
          <p:nvSpPr>
            <p:cNvPr id="14337" name="Freeform 14336"/>
            <p:cNvSpPr/>
            <p:nvPr/>
          </p:nvSpPr>
          <p:spPr bwMode="auto">
            <a:xfrm>
              <a:off x="508000" y="4267200"/>
              <a:ext cx="4737100" cy="762000"/>
            </a:xfrm>
            <a:custGeom>
              <a:avLst/>
              <a:gdLst>
                <a:gd name="connsiteX0" fmla="*/ 4737100 w 4737100"/>
                <a:gd name="connsiteY0" fmla="*/ 762000 h 762000"/>
                <a:gd name="connsiteX1" fmla="*/ 4686300 w 4737100"/>
                <a:gd name="connsiteY1" fmla="*/ 762000 h 762000"/>
                <a:gd name="connsiteX2" fmla="*/ 0 w 4737100"/>
                <a:gd name="connsiteY2" fmla="*/ 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37100" h="762000">
                  <a:moveTo>
                    <a:pt x="4737100" y="762000"/>
                  </a:moveTo>
                  <a:lnTo>
                    <a:pt x="4686300" y="762000"/>
                  </a:lnTo>
                  <a:lnTo>
                    <a:pt x="0" y="0"/>
                  </a:lnTo>
                </a:path>
              </a:pathLst>
            </a:custGeom>
            <a:ln>
              <a:headEnd type="none" w="med" len="med"/>
              <a:tailEnd type="none" w="med" len="med"/>
            </a:ln>
            <a:extLst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ＭＳ Ｐゴシック" pitchFamily="-80" charset="-128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 rot="592921">
              <a:off x="938571" y="4163503"/>
              <a:ext cx="368173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err="1" smtClean="0"/>
                <a:t>Approx</a:t>
              </a:r>
              <a:r>
                <a:rPr lang="en-GB" dirty="0" smtClean="0"/>
                <a:t> 280 km</a:t>
              </a:r>
              <a:endParaRPr lang="en-GB" dirty="0"/>
            </a:p>
          </p:txBody>
        </p:sp>
      </p:grpSp>
      <p:sp>
        <p:nvSpPr>
          <p:cNvPr id="14340" name="TextBox 14339"/>
          <p:cNvSpPr txBox="1"/>
          <p:nvPr/>
        </p:nvSpPr>
        <p:spPr>
          <a:xfrm>
            <a:off x="99713" y="5562600"/>
            <a:ext cx="3894528" cy="96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Negative </a:t>
            </a:r>
            <a:r>
              <a:rPr lang="en-GB" dirty="0">
                <a:solidFill>
                  <a:srgbClr val="FF0000"/>
                </a:solidFill>
              </a:rPr>
              <a:t>emission p</a:t>
            </a:r>
            <a:r>
              <a:rPr lang="en-GB" dirty="0" smtClean="0">
                <a:solidFill>
                  <a:srgbClr val="FF0000"/>
                </a:solidFill>
              </a:rPr>
              <a:t>otential </a:t>
            </a:r>
          </a:p>
          <a:p>
            <a:r>
              <a:rPr lang="en-GB" dirty="0" smtClean="0"/>
              <a:t>  Centralised : 11 mil. ton CO</a:t>
            </a:r>
            <a:r>
              <a:rPr lang="en-GB" baseline="-25000" dirty="0" smtClean="0"/>
              <a:t>2</a:t>
            </a:r>
          </a:p>
          <a:p>
            <a:r>
              <a:rPr lang="en-GB" dirty="0" smtClean="0"/>
              <a:t>  Total: 18 mil. ton CO</a:t>
            </a:r>
            <a:r>
              <a:rPr lang="en-GB" baseline="-25000" dirty="0" smtClean="0"/>
              <a:t>2</a:t>
            </a:r>
            <a:endParaRPr lang="en-GB" baseline="-25000" dirty="0"/>
          </a:p>
        </p:txBody>
      </p:sp>
      <p:sp>
        <p:nvSpPr>
          <p:cNvPr id="14343" name="Rectangle 14342"/>
          <p:cNvSpPr/>
          <p:nvPr/>
        </p:nvSpPr>
        <p:spPr bwMode="auto">
          <a:xfrm rot="60000">
            <a:off x="-762000" y="-838200"/>
            <a:ext cx="12039600" cy="7961721"/>
          </a:xfrm>
          <a:prstGeom prst="rect">
            <a:avLst/>
          </a:prstGeom>
          <a:blipFill dpi="0" rotWithShape="1">
            <a:blip r:embed="rId4">
              <a:alphaModFix amt="60000"/>
            </a:blip>
            <a:srcRect/>
            <a:stretch>
              <a:fillRect/>
            </a:stretch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14342" name="TextBox 14341"/>
          <p:cNvSpPr txBox="1"/>
          <p:nvPr/>
        </p:nvSpPr>
        <p:spPr>
          <a:xfrm>
            <a:off x="984779" y="2577405"/>
            <a:ext cx="9422391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GB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DK storage potential: 22.000 Mil. Ton</a:t>
            </a:r>
          </a:p>
          <a:p>
            <a:r>
              <a:rPr lang="en-GB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1000 years</a:t>
            </a:r>
          </a:p>
          <a:p>
            <a:r>
              <a:rPr lang="en-GB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Project GREENSAND</a:t>
            </a:r>
            <a:endParaRPr lang="en-GB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22927E72-FF4E-461F-AD7A-735CB01D1DCD}" type="slidenum">
              <a:rPr 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4344" name="Date Placeholder 1434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11/3/2021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604214" y="-26821"/>
            <a:ext cx="12779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GB" sz="1200" dirty="0" smtClean="0">
                <a:solidFill>
                  <a:schemeClr val="bg1">
                    <a:lumMod val="65000"/>
                  </a:schemeClr>
                </a:solidFill>
              </a:rPr>
              <a:t>GEUS</a:t>
            </a:r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569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14343" grpId="0" animBg="1"/>
      <p:bldP spid="143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</a:t>
            </a:r>
            <a:r>
              <a:rPr lang="en-GB" dirty="0"/>
              <a:t>3</a:t>
            </a:r>
            <a:r>
              <a:rPr lang="en-GB" dirty="0" smtClean="0"/>
              <a:t>D EU project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DTU objective: compression &amp; liquefaction</a:t>
            </a:r>
          </a:p>
          <a:p>
            <a:r>
              <a:rPr lang="en-GB" dirty="0" smtClean="0"/>
              <a:t>19 mill EURO project</a:t>
            </a:r>
            <a:endParaRPr lang="en-GB" dirty="0"/>
          </a:p>
        </p:txBody>
      </p:sp>
      <p:pic>
        <p:nvPicPr>
          <p:cNvPr id="6" name="Image 207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602527"/>
            <a:ext cx="6280150" cy="3087370"/>
          </a:xfrm>
          <a:prstGeom prst="rect">
            <a:avLst/>
          </a:prstGeom>
          <a:noFill/>
        </p:spPr>
      </p:pic>
      <p:pic>
        <p:nvPicPr>
          <p:cNvPr id="7" name="Image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05600" y="2286000"/>
            <a:ext cx="4730510" cy="3403897"/>
          </a:xfrm>
          <a:prstGeom prst="rect">
            <a:avLst/>
          </a:prstGeom>
          <a:noFill/>
        </p:spPr>
      </p:pic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22927E72-FF4E-461F-AD7A-735CB01D1DCD}" type="slidenum">
              <a:rPr 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11/3/2021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97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Emissions from buildings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defTabSz="914400"/>
            <a:r>
              <a:rPr lang="en-US" sz="2400" dirty="0" smtClean="0"/>
              <a:t>World</a:t>
            </a:r>
            <a:r>
              <a:rPr lang="en-US" sz="2400" dirty="0"/>
              <a:t>: </a:t>
            </a:r>
            <a:endParaRPr lang="en-US" dirty="0"/>
          </a:p>
          <a:p>
            <a:pPr lvl="1"/>
            <a:r>
              <a:rPr lang="en-US" sz="2400" dirty="0" smtClean="0"/>
              <a:t>Total </a:t>
            </a:r>
            <a:r>
              <a:rPr lang="en-US" sz="2400" b="1" dirty="0"/>
              <a:t>GHG</a:t>
            </a:r>
            <a:r>
              <a:rPr lang="en-US" sz="2400" dirty="0"/>
              <a:t>: 50 </a:t>
            </a:r>
            <a:r>
              <a:rPr lang="en-US" sz="2400" dirty="0" smtClean="0"/>
              <a:t>GT</a:t>
            </a:r>
          </a:p>
          <a:p>
            <a:pPr lvl="1"/>
            <a:r>
              <a:rPr lang="da-DK" sz="2400" dirty="0" smtClean="0"/>
              <a:t>Total </a:t>
            </a:r>
            <a:r>
              <a:rPr lang="da-DK" sz="2400" b="1" dirty="0"/>
              <a:t>CO</a:t>
            </a:r>
            <a:r>
              <a:rPr lang="da-DK" sz="2400" b="1" baseline="-25000" dirty="0"/>
              <a:t>2</a:t>
            </a:r>
            <a:r>
              <a:rPr lang="da-DK" sz="2400" dirty="0"/>
              <a:t>: 37 GT</a:t>
            </a:r>
          </a:p>
          <a:p>
            <a:pPr defTabSz="914400"/>
            <a:endParaRPr lang="da-DK" sz="2400" dirty="0"/>
          </a:p>
          <a:p>
            <a:pPr defTabSz="914400"/>
            <a:r>
              <a:rPr lang="da-DK" sz="2400" dirty="0"/>
              <a:t>Buildings</a:t>
            </a:r>
            <a:r>
              <a:rPr lang="da-DK" sz="2400" dirty="0" smtClean="0"/>
              <a:t>:</a:t>
            </a:r>
            <a:endParaRPr lang="da-DK" sz="1800" dirty="0"/>
          </a:p>
          <a:p>
            <a:pPr lvl="1"/>
            <a:r>
              <a:rPr lang="da-DK" sz="2400" dirty="0" smtClean="0"/>
              <a:t>14 </a:t>
            </a:r>
            <a:r>
              <a:rPr lang="da-DK" sz="2400" dirty="0"/>
              <a:t>GT</a:t>
            </a:r>
          </a:p>
          <a:p>
            <a:pPr lvl="1"/>
            <a:r>
              <a:rPr lang="da-DK" sz="2400" dirty="0" smtClean="0"/>
              <a:t>Construction: 0.1 GT</a:t>
            </a:r>
          </a:p>
          <a:p>
            <a:pPr lvl="1"/>
            <a:endParaRPr lang="da-DK" sz="2400" dirty="0"/>
          </a:p>
          <a:p>
            <a:pPr defTabSz="914400"/>
            <a:r>
              <a:rPr lang="da-DK" sz="2400" dirty="0" smtClean="0"/>
              <a:t>CO</a:t>
            </a:r>
            <a:r>
              <a:rPr lang="da-DK" sz="2400" baseline="-25000" dirty="0" smtClean="0"/>
              <a:t>2</a:t>
            </a:r>
            <a:r>
              <a:rPr lang="da-DK" sz="2400" dirty="0" smtClean="0"/>
              <a:t> Source</a:t>
            </a:r>
            <a:r>
              <a:rPr lang="da-DK" sz="2400" dirty="0"/>
              <a:t>: </a:t>
            </a:r>
          </a:p>
          <a:p>
            <a:pPr lvl="1"/>
            <a:r>
              <a:rPr lang="da-DK" sz="2400" dirty="0" smtClean="0"/>
              <a:t>Materials </a:t>
            </a:r>
            <a:r>
              <a:rPr lang="da-DK" sz="2400" dirty="0"/>
              <a:t>+ power/heat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3EF64B-53AF-43B4-BB6E-D9D0543727C2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11/3/2021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20600" y="-232131"/>
            <a:ext cx="14631668" cy="82303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8981" y="1024036"/>
            <a:ext cx="6740324" cy="54529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6346" y="6200001"/>
            <a:ext cx="17410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chemeClr val="bg1">
                    <a:lumMod val="65000"/>
                  </a:schemeClr>
                </a:solidFill>
              </a:rPr>
              <a:t>Source: UNEP, 2020</a:t>
            </a:r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6534248" y="1024036"/>
            <a:ext cx="2743200" cy="914400"/>
          </a:xfrm>
          <a:prstGeom prst="ellipse">
            <a:avLst/>
          </a:prstGeom>
          <a:noFill/>
          <a:ln w="57150">
            <a:solidFill>
              <a:srgbClr val="C00000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0268048" y="1786036"/>
            <a:ext cx="1467743" cy="1600200"/>
          </a:xfrm>
          <a:prstGeom prst="ellipse">
            <a:avLst/>
          </a:prstGeom>
          <a:noFill/>
          <a:ln w="57150">
            <a:solidFill>
              <a:srgbClr val="C00000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10039448" y="4876800"/>
            <a:ext cx="1467743" cy="1600200"/>
          </a:xfrm>
          <a:prstGeom prst="ellipse">
            <a:avLst/>
          </a:prstGeom>
          <a:noFill/>
          <a:ln w="57150">
            <a:solidFill>
              <a:srgbClr val="C00000"/>
            </a:solidFill>
            <a:headEnd type="none" w="med" len="med"/>
            <a:tailEnd type="none" w="med" len="med"/>
          </a:ln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7620000" y="5486400"/>
            <a:ext cx="1657448" cy="4572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7654488" y="4589585"/>
            <a:ext cx="1508233" cy="537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5pPr>
            <a:lvl6pPr marL="457178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6pPr>
            <a:lvl7pPr marL="914354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7pPr>
            <a:lvl8pPr marL="1371532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8pPr>
            <a:lvl9pPr marL="1828709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9pPr>
          </a:lstStyle>
          <a:p>
            <a:pPr defTabSz="914400"/>
            <a:r>
              <a:rPr lang="da-DK" kern="0" dirty="0" smtClean="0"/>
              <a:t>of </a:t>
            </a:r>
            <a:r>
              <a:rPr lang="da-DK" kern="0" dirty="0" smtClean="0"/>
              <a:t>37 GT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0764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 animBg="1"/>
      <p:bldP spid="10" grpId="0" animBg="1"/>
      <p:bldP spid="11" grpId="0" animBg="1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22927E72-FF4E-461F-AD7A-735CB01D1DCD}" type="slidenum">
              <a:rPr 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DK CCS hub </a:t>
            </a:r>
            <a:r>
              <a:rPr lang="en-DK" dirty="0" smtClean="0"/>
              <a:t>–</a:t>
            </a:r>
            <a:r>
              <a:rPr lang="en-US" dirty="0" smtClean="0"/>
              <a:t> time perspective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11/3/2021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1" y="831549"/>
            <a:ext cx="11027484" cy="60728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960062" y="6428390"/>
            <a:ext cx="15504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GB" sz="1200" dirty="0" err="1" smtClean="0">
                <a:solidFill>
                  <a:schemeClr val="bg1">
                    <a:lumMod val="65000"/>
                  </a:schemeClr>
                </a:solidFill>
              </a:rPr>
              <a:t>Ineos</a:t>
            </a:r>
            <a:r>
              <a:rPr lang="en-GB" sz="1200" dirty="0" smtClean="0">
                <a:solidFill>
                  <a:schemeClr val="bg1">
                    <a:lumMod val="65000"/>
                  </a:schemeClr>
                </a:solidFill>
              </a:rPr>
              <a:t> DK</a:t>
            </a:r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56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CCS, is it </a:t>
            </a:r>
            <a:r>
              <a:rPr lang="da-DK" dirty="0" err="1" smtClean="0"/>
              <a:t>possible</a:t>
            </a:r>
            <a:r>
              <a:rPr lang="da-DK" dirty="0" smtClean="0"/>
              <a:t>? Yes, Canada and </a:t>
            </a:r>
            <a:r>
              <a:rPr lang="da-DK" dirty="0" err="1" smtClean="0"/>
              <a:t>Norway</a:t>
            </a:r>
            <a:r>
              <a:rPr lang="da-DK" dirty="0" smtClean="0"/>
              <a:t> </a:t>
            </a:r>
            <a:r>
              <a:rPr lang="da-DK" dirty="0" err="1" smtClean="0"/>
              <a:t>are</a:t>
            </a:r>
            <a:r>
              <a:rPr lang="da-DK" dirty="0" smtClean="0"/>
              <a:t> </a:t>
            </a:r>
            <a:r>
              <a:rPr lang="da-DK" dirty="0" err="1" smtClean="0"/>
              <a:t>doing</a:t>
            </a:r>
            <a:r>
              <a:rPr lang="da-DK" dirty="0" smtClean="0"/>
              <a:t> it</a:t>
            </a:r>
            <a:endParaRPr lang="da-DK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2459" y="1600200"/>
            <a:ext cx="17822125" cy="3276600"/>
          </a:xfrm>
        </p:spPr>
      </p:pic>
      <p:pic>
        <p:nvPicPr>
          <p:cNvPr id="8194" name="Picture 2" descr="E:\Users\plfo\Documents\doc\Conferences.Symposiums\20150908.PCCC3.canada\billeder2\DSC_187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79" b="21810"/>
          <a:stretch/>
        </p:blipFill>
        <p:spPr bwMode="auto">
          <a:xfrm>
            <a:off x="5628590" y="4724400"/>
            <a:ext cx="5420410" cy="195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3EF64B-53AF-43B4-BB6E-D9D0543727C2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11/3/2021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33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CCS – 1</a:t>
            </a:r>
            <a:r>
              <a:rPr lang="en-GB" baseline="30000" dirty="0" smtClean="0"/>
              <a:t>st</a:t>
            </a:r>
            <a:r>
              <a:rPr lang="en-GB" dirty="0" smtClean="0"/>
              <a:t> generation exists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0" t="28445" r="34667" b="22815"/>
          <a:stretch/>
        </p:blipFill>
        <p:spPr bwMode="auto">
          <a:xfrm>
            <a:off x="76200" y="1419605"/>
            <a:ext cx="9201633" cy="4708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0" t="30222" r="12251" b="18076"/>
          <a:stretch/>
        </p:blipFill>
        <p:spPr bwMode="auto">
          <a:xfrm>
            <a:off x="9105900" y="1479550"/>
            <a:ext cx="3086100" cy="443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22927E72-FF4E-461F-AD7A-735CB01D1DCD}" type="slidenum">
              <a:rPr 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  <a:defRPr/>
              </a:pPr>
              <a:t>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11/3/2021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9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Danish paradoxical CO</a:t>
            </a:r>
            <a:r>
              <a:rPr lang="en-US" baseline="-25000" dirty="0" smtClean="0"/>
              <a:t>2</a:t>
            </a:r>
            <a:r>
              <a:rPr lang="en-US" dirty="0" smtClean="0"/>
              <a:t>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endParaRPr lang="da-DK" sz="1800" dirty="0" smtClean="0"/>
          </a:p>
          <a:p>
            <a:pPr marL="342900" indent="-342900">
              <a:buFont typeface="+mj-lt"/>
              <a:buAutoNum type="arabicPeriod"/>
            </a:pPr>
            <a:r>
              <a:rPr lang="da-DK" sz="1800" dirty="0" smtClean="0"/>
              <a:t>DK </a:t>
            </a:r>
            <a:r>
              <a:rPr lang="da-DK" sz="1800" dirty="0" smtClean="0"/>
              <a:t>guvernement </a:t>
            </a:r>
            <a:r>
              <a:rPr lang="da-DK" sz="1800" dirty="0" err="1" smtClean="0"/>
              <a:t>focus</a:t>
            </a:r>
            <a:r>
              <a:rPr lang="da-DK" sz="1800" dirty="0" smtClean="0"/>
              <a:t> 9 </a:t>
            </a:r>
            <a:r>
              <a:rPr lang="da-DK" sz="1800" dirty="0" err="1" smtClean="0"/>
              <a:t>mta</a:t>
            </a:r>
            <a:r>
              <a:rPr lang="da-DK" sz="1800" dirty="0" smtClean="0"/>
              <a:t>, </a:t>
            </a:r>
            <a:r>
              <a:rPr lang="da-DK" sz="1800" dirty="0" err="1" smtClean="0"/>
              <a:t>possible</a:t>
            </a:r>
            <a:r>
              <a:rPr lang="da-DK" sz="1800" dirty="0" smtClean="0"/>
              <a:t>: 4.5 </a:t>
            </a:r>
            <a:r>
              <a:rPr lang="da-DK" sz="1800" dirty="0" err="1" smtClean="0"/>
              <a:t>mta</a:t>
            </a:r>
            <a:r>
              <a:rPr lang="da-DK" sz="1800" dirty="0" smtClean="0"/>
              <a:t>, </a:t>
            </a:r>
            <a:r>
              <a:rPr lang="da-DK" sz="1800" dirty="0" err="1" smtClean="0"/>
              <a:t>funding</a:t>
            </a:r>
            <a:r>
              <a:rPr lang="da-DK" sz="1800" dirty="0" smtClean="0"/>
              <a:t> for 1 </a:t>
            </a:r>
            <a:r>
              <a:rPr lang="da-DK" sz="1800" dirty="0" err="1" smtClean="0"/>
              <a:t>mta</a:t>
            </a:r>
            <a:endParaRPr lang="en-US" sz="18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1800" dirty="0" smtClean="0"/>
              <a:t>Negative </a:t>
            </a:r>
            <a:r>
              <a:rPr lang="en-US" sz="1800" dirty="0"/>
              <a:t>emission has no </a:t>
            </a:r>
            <a:r>
              <a:rPr lang="en-US" sz="1800" dirty="0">
                <a:solidFill>
                  <a:srgbClr val="FF0000"/>
                </a:solidFill>
              </a:rPr>
              <a:t>financial</a:t>
            </a:r>
            <a:r>
              <a:rPr lang="en-US" sz="1800" dirty="0"/>
              <a:t> support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 smtClean="0"/>
              <a:t>Offshore </a:t>
            </a:r>
            <a:r>
              <a:rPr lang="en-US" sz="1800" dirty="0">
                <a:solidFill>
                  <a:srgbClr val="FF0000"/>
                </a:solidFill>
              </a:rPr>
              <a:t>licenses </a:t>
            </a:r>
            <a:r>
              <a:rPr lang="en-US" sz="1800" dirty="0"/>
              <a:t>do not a</a:t>
            </a:r>
            <a:r>
              <a:rPr lang="en-US" sz="1800" dirty="0" smtClean="0"/>
              <a:t>llow permanent storage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 smtClean="0">
                <a:solidFill>
                  <a:srgbClr val="FF0000"/>
                </a:solidFill>
              </a:rPr>
              <a:t>Waste </a:t>
            </a:r>
            <a:r>
              <a:rPr lang="en-US" sz="1800" dirty="0">
                <a:solidFill>
                  <a:srgbClr val="FF0000"/>
                </a:solidFill>
              </a:rPr>
              <a:t>heat </a:t>
            </a:r>
            <a:r>
              <a:rPr lang="en-US" sz="1800" dirty="0" smtClean="0"/>
              <a:t>re-use is not feasible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 smtClean="0"/>
              <a:t>Waste incineration plants: </a:t>
            </a:r>
            <a:r>
              <a:rPr lang="en-US" sz="1800" dirty="0" smtClean="0">
                <a:solidFill>
                  <a:srgbClr val="FF0000"/>
                </a:solidFill>
              </a:rPr>
              <a:t>illegal</a:t>
            </a:r>
            <a:r>
              <a:rPr lang="en-US" sz="1800" dirty="0" smtClean="0"/>
              <a:t> CO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 removal</a:t>
            </a:r>
            <a:endParaRPr lang="en-US" sz="1800" baseline="-250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1800" dirty="0" smtClean="0"/>
              <a:t>No </a:t>
            </a:r>
            <a:r>
              <a:rPr lang="en-US" sz="1800" dirty="0"/>
              <a:t>economic incentives to produce green </a:t>
            </a:r>
            <a:r>
              <a:rPr lang="en-US" sz="1800" dirty="0">
                <a:solidFill>
                  <a:srgbClr val="FF0000"/>
                </a:solidFill>
              </a:rPr>
              <a:t>cement</a:t>
            </a:r>
            <a:r>
              <a:rPr lang="en-US" sz="1800" dirty="0"/>
              <a:t> or </a:t>
            </a:r>
            <a:r>
              <a:rPr lang="en-US" sz="1800" dirty="0" smtClean="0"/>
              <a:t>fuel</a:t>
            </a:r>
          </a:p>
          <a:p>
            <a:pPr marL="671491" lvl="1" indent="-285750"/>
            <a:r>
              <a:rPr lang="en-US" sz="1800" dirty="0" smtClean="0"/>
              <a:t>Regulatory use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 smtClean="0"/>
              <a:t>Missing CO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 market pull/push</a:t>
            </a:r>
          </a:p>
          <a:p>
            <a:pPr marL="671491" lvl="1" indent="-285750"/>
            <a:r>
              <a:rPr lang="en-US" sz="1800" dirty="0" smtClean="0"/>
              <a:t>No producers, no consumers, CO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 hub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 smtClean="0">
                <a:solidFill>
                  <a:srgbClr val="FF0000"/>
                </a:solidFill>
              </a:rPr>
              <a:t>Power</a:t>
            </a:r>
            <a:r>
              <a:rPr lang="en-US" sz="1800" dirty="0" smtClean="0"/>
              <a:t> price too high </a:t>
            </a:r>
          </a:p>
          <a:p>
            <a:pPr marL="671491" lvl="1" indent="-285750"/>
            <a:r>
              <a:rPr lang="en-US" sz="1800" dirty="0" smtClean="0"/>
              <a:t>Hydrogen price, grid/tax issue</a:t>
            </a:r>
          </a:p>
          <a:p>
            <a:pPr marL="285750" indent="-285750"/>
            <a:endParaRPr lang="en-US" sz="1800" dirty="0" smtClean="0"/>
          </a:p>
          <a:p>
            <a:pPr marL="285750" indent="-285750"/>
            <a:endParaRPr lang="en-US" sz="1800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3EF64B-53AF-43B4-BB6E-D9D0543727C2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11/3/2021</a:t>
            </a:r>
            <a:endParaRPr lang="en-US"/>
          </a:p>
        </p:txBody>
      </p:sp>
      <p:pic>
        <p:nvPicPr>
          <p:cNvPr id="3074" name="Picture 2" descr="OECD data highlight 'chicken and egg' problem in boosting STEM | THE News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995489"/>
            <a:ext cx="5905500" cy="393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150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3EF64B-53AF-43B4-BB6E-D9D0543727C2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11/3/2021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30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Future: Negative CO</a:t>
            </a:r>
            <a:r>
              <a:rPr lang="en-GB" baseline="-25000" dirty="0" smtClean="0"/>
              <a:t>2</a:t>
            </a:r>
            <a:r>
              <a:rPr lang="en-GB" dirty="0" smtClean="0"/>
              <a:t> emissions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170" name="Picture 2" descr="E:\Users\plfo\Pictures\twitter\CO2emission3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6781800"/>
            <a:ext cx="8443516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11/3/2021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3EF64B-53AF-43B4-BB6E-D9D0543727C2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0" t="19081" r="3264" b="18506"/>
          <a:stretch/>
        </p:blipFill>
        <p:spPr bwMode="auto">
          <a:xfrm>
            <a:off x="38099" y="1485900"/>
            <a:ext cx="12382501" cy="5156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 bwMode="auto">
          <a:xfrm>
            <a:off x="1600200" y="3276600"/>
            <a:ext cx="1371600" cy="457200"/>
          </a:xfrm>
          <a:prstGeom prst="ellipse">
            <a:avLst/>
          </a:prstGeom>
          <a:noFill/>
          <a:ln>
            <a:headEnd type="none" w="med" len="med"/>
            <a:tailEnd type="none" w="med" len="med"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4581939" y="3342861"/>
            <a:ext cx="1371600" cy="457200"/>
          </a:xfrm>
          <a:prstGeom prst="ellipse">
            <a:avLst/>
          </a:prstGeom>
          <a:noFill/>
          <a:ln>
            <a:headEnd type="none" w="med" len="med"/>
            <a:tailEnd type="none" w="med" len="med"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7467600" y="3359426"/>
            <a:ext cx="1600200" cy="602974"/>
          </a:xfrm>
          <a:prstGeom prst="ellipse">
            <a:avLst/>
          </a:prstGeom>
          <a:noFill/>
          <a:ln>
            <a:headEnd type="none" w="med" len="med"/>
            <a:tailEnd type="none" w="med" len="med"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10499035" y="3157330"/>
            <a:ext cx="1600200" cy="1070113"/>
          </a:xfrm>
          <a:prstGeom prst="ellipse">
            <a:avLst/>
          </a:prstGeom>
          <a:noFill/>
          <a:ln>
            <a:headEnd type="none" w="med" len="med"/>
            <a:tailEnd type="none" w="med" len="med"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6477000"/>
            <a:ext cx="68834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bg1">
                    <a:lumMod val="75000"/>
                  </a:schemeClr>
                </a:solidFill>
              </a:rPr>
              <a:t>Source: IPPC</a:t>
            </a:r>
            <a:r>
              <a:rPr lang="en-GB" sz="1400" dirty="0">
                <a:solidFill>
                  <a:schemeClr val="bg1">
                    <a:lumMod val="75000"/>
                  </a:schemeClr>
                </a:solidFill>
              </a:rPr>
              <a:t>, https://</a:t>
            </a:r>
            <a:r>
              <a:rPr lang="en-GB" sz="1400" dirty="0" smtClean="0">
                <a:solidFill>
                  <a:schemeClr val="bg1">
                    <a:lumMod val="75000"/>
                  </a:schemeClr>
                </a:solidFill>
              </a:rPr>
              <a:t>report.ipcc.ch/sr15/pdf/sr15_spm_final.pdf, side 19</a:t>
            </a:r>
            <a:endParaRPr lang="en-GB" sz="1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679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Current CO</a:t>
            </a:r>
            <a:r>
              <a:rPr lang="en-GB" baseline="-25000" dirty="0" smtClean="0"/>
              <a:t>2</a:t>
            </a:r>
            <a:r>
              <a:rPr lang="en-GB" dirty="0" smtClean="0"/>
              <a:t> utilization</a:t>
            </a:r>
            <a:endParaRPr lang="en-GB" dirty="0"/>
          </a:p>
        </p:txBody>
      </p:sp>
      <p:sp>
        <p:nvSpPr>
          <p:cNvPr id="6" name="Oval 5"/>
          <p:cNvSpPr>
            <a:spLocks noChangeAspect="1"/>
          </p:cNvSpPr>
          <p:nvPr/>
        </p:nvSpPr>
        <p:spPr bwMode="auto">
          <a:xfrm>
            <a:off x="1447800" y="1828800"/>
            <a:ext cx="3600000" cy="3600000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ＭＳ Ｐゴシック" pitchFamily="-80" charset="-128"/>
              </a:rPr>
              <a:t>35 </a:t>
            </a:r>
            <a:r>
              <a:rPr kumimoji="0" lang="en-GB" sz="28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ＭＳ Ｐゴシック" pitchFamily="-80" charset="-128"/>
              </a:rPr>
              <a:t>Gton</a:t>
            </a:r>
            <a:r>
              <a:rPr kumimoji="0" lang="en-GB" sz="28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ＭＳ Ｐゴシック" pitchFamily="-80" charset="-128"/>
              </a:rPr>
              <a:t> CO</a:t>
            </a:r>
            <a:r>
              <a:rPr kumimoji="0" lang="en-GB" sz="2800" b="1" i="0" u="none" strike="noStrike" cap="none" normalizeH="0" baseline="-2500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ＭＳ Ｐゴシック" pitchFamily="-80" charset="-128"/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90800" y="5638800"/>
            <a:ext cx="139172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Emissions</a:t>
            </a:r>
            <a:endParaRPr lang="en-GB" dirty="0"/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9035400" y="3396600"/>
            <a:ext cx="324000" cy="324000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-2500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983124" y="2840228"/>
            <a:ext cx="2104551" cy="40011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GB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  <a:ea typeface="ＭＳ Ｐゴシック" pitchFamily="-80" charset="-128"/>
              </a:rPr>
              <a:t>0.3 </a:t>
            </a:r>
            <a:r>
              <a:rPr lang="en-GB" sz="2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  <a:ea typeface="ＭＳ Ｐゴシック" pitchFamily="-80" charset="-128"/>
              </a:rPr>
              <a:t>Gton</a:t>
            </a:r>
            <a:r>
              <a:rPr lang="en-GB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  <a:ea typeface="ＭＳ Ｐゴシック" pitchFamily="-80" charset="-128"/>
              </a:rPr>
              <a:t> CO</a:t>
            </a:r>
            <a:r>
              <a:rPr lang="en-GB" sz="2000" b="1" baseline="-250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  <a:ea typeface="ＭＳ Ｐゴシック" pitchFamily="-80" charset="-128"/>
              </a:rPr>
              <a:t>2</a:t>
            </a:r>
          </a:p>
        </p:txBody>
      </p:sp>
      <p:sp>
        <p:nvSpPr>
          <p:cNvPr id="12" name="Right Arrow 11"/>
          <p:cNvSpPr/>
          <p:nvPr/>
        </p:nvSpPr>
        <p:spPr bwMode="auto">
          <a:xfrm rot="19665791">
            <a:off x="7404742" y="3825641"/>
            <a:ext cx="1524000" cy="638400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77200" y="5638800"/>
            <a:ext cx="212429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Utilization (1%)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6781800" y="6629400"/>
            <a:ext cx="49287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</a:rPr>
              <a:t>E. </a:t>
            </a:r>
            <a:r>
              <a:rPr lang="en-GB" sz="1200" dirty="0" err="1">
                <a:solidFill>
                  <a:schemeClr val="bg1">
                    <a:lumMod val="75000"/>
                  </a:schemeClr>
                </a:solidFill>
              </a:rPr>
              <a:t>Alper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</a:rPr>
              <a:t>, O. </a:t>
            </a:r>
            <a:r>
              <a:rPr lang="en-GB" sz="1200" dirty="0" err="1">
                <a:solidFill>
                  <a:schemeClr val="bg1">
                    <a:lumMod val="75000"/>
                  </a:schemeClr>
                </a:solidFill>
              </a:rPr>
              <a:t>Yuksel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GB" sz="1200" dirty="0" err="1">
                <a:solidFill>
                  <a:schemeClr val="bg1">
                    <a:lumMod val="75000"/>
                  </a:schemeClr>
                </a:solidFill>
              </a:rPr>
              <a:t>Orhan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</a:rPr>
              <a:t> / Petroleum 3 (2017) </a:t>
            </a:r>
            <a:r>
              <a:rPr lang="en-GB" sz="1200" dirty="0" smtClean="0">
                <a:solidFill>
                  <a:schemeClr val="bg1">
                    <a:lumMod val="75000"/>
                  </a:schemeClr>
                </a:solidFill>
              </a:rPr>
              <a:t>109</a:t>
            </a:r>
            <a:endParaRPr lang="en-GB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3EF64B-53AF-43B4-BB6E-D9D0543727C2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11/3/2021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94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Challenges in the future</a:t>
            </a:r>
            <a:endParaRPr lang="en-GB" dirty="0"/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8743490" y="3302823"/>
            <a:ext cx="1152000" cy="1152000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-2500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463196" y="2840228"/>
            <a:ext cx="1754006" cy="40011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GB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  <a:ea typeface="ＭＳ Ｐゴシック" pitchFamily="-80" charset="-128"/>
              </a:rPr>
              <a:t>3 </a:t>
            </a:r>
            <a:r>
              <a:rPr lang="en-GB" sz="2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  <a:ea typeface="ＭＳ Ｐゴシック" pitchFamily="-80" charset="-128"/>
              </a:rPr>
              <a:t>Gton</a:t>
            </a:r>
            <a:r>
              <a:rPr lang="en-GB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  <a:ea typeface="ＭＳ Ｐゴシック" pitchFamily="-80" charset="-128"/>
              </a:rPr>
              <a:t> CO</a:t>
            </a:r>
            <a:r>
              <a:rPr lang="en-GB" sz="2000" b="1" baseline="-250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  <a:ea typeface="ＭＳ Ｐゴシック" pitchFamily="-80" charset="-128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45820" y="5105400"/>
            <a:ext cx="423658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Current utilization  (0.3 </a:t>
            </a:r>
            <a:r>
              <a:rPr lang="en-GB" dirty="0" err="1" smtClean="0"/>
              <a:t>Gton</a:t>
            </a:r>
            <a:r>
              <a:rPr lang="en-GB" dirty="0" smtClean="0"/>
              <a:t>)+ </a:t>
            </a:r>
          </a:p>
          <a:p>
            <a:pPr algn="ctr"/>
            <a:r>
              <a:rPr lang="en-GB" dirty="0" smtClean="0"/>
              <a:t>Synthetic fuel (1 </a:t>
            </a:r>
            <a:r>
              <a:rPr lang="en-GB" dirty="0" err="1" smtClean="0"/>
              <a:t>Gton</a:t>
            </a:r>
            <a:r>
              <a:rPr lang="en-GB" dirty="0" smtClean="0"/>
              <a:t>) + </a:t>
            </a:r>
          </a:p>
          <a:p>
            <a:pPr algn="ctr"/>
            <a:r>
              <a:rPr lang="en-GB" dirty="0" smtClean="0"/>
              <a:t>All plastic (1 </a:t>
            </a:r>
            <a:r>
              <a:rPr lang="en-GB" dirty="0" err="1" smtClean="0"/>
              <a:t>Gton</a:t>
            </a:r>
            <a:r>
              <a:rPr lang="en-GB" dirty="0" smtClean="0"/>
              <a:t>) +</a:t>
            </a:r>
          </a:p>
          <a:p>
            <a:pPr algn="ctr"/>
            <a:r>
              <a:rPr lang="en-GB" dirty="0" smtClean="0"/>
              <a:t>Other (0.7 </a:t>
            </a:r>
            <a:r>
              <a:rPr lang="en-GB" dirty="0" err="1" smtClean="0"/>
              <a:t>Gton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18" name="Oval 17"/>
          <p:cNvSpPr>
            <a:spLocks noChangeAspect="1"/>
          </p:cNvSpPr>
          <p:nvPr/>
        </p:nvSpPr>
        <p:spPr bwMode="auto">
          <a:xfrm>
            <a:off x="1447800" y="1828800"/>
            <a:ext cx="3600000" cy="3600000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ＭＳ Ｐゴシック" pitchFamily="-80" charset="-128"/>
              </a:rPr>
              <a:t>35 </a:t>
            </a:r>
            <a:r>
              <a:rPr kumimoji="0" lang="en-GB" sz="28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ＭＳ Ｐゴシック" pitchFamily="-80" charset="-128"/>
              </a:rPr>
              <a:t>Gton</a:t>
            </a:r>
            <a:r>
              <a:rPr kumimoji="0" lang="en-GB" sz="28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ＭＳ Ｐゴシック" pitchFamily="-80" charset="-128"/>
              </a:rPr>
              <a:t> CO</a:t>
            </a:r>
            <a:r>
              <a:rPr kumimoji="0" lang="en-GB" sz="2800" b="1" i="0" u="none" strike="noStrike" cap="none" normalizeH="0" baseline="-2500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ＭＳ Ｐゴシック" pitchFamily="-80" charset="-128"/>
              </a:rPr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90800" y="5638800"/>
            <a:ext cx="139172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</a:t>
            </a:r>
            <a:r>
              <a:rPr lang="en-GB" dirty="0" smtClean="0"/>
              <a:t>missions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609600" y="6096000"/>
            <a:ext cx="23775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GB" sz="1200" dirty="0" err="1" smtClean="0">
                <a:solidFill>
                  <a:schemeClr val="bg1">
                    <a:lumMod val="65000"/>
                  </a:schemeClr>
                </a:solidFill>
              </a:rPr>
              <a:t>PlasticEurope</a:t>
            </a:r>
            <a:r>
              <a:rPr lang="en-GB" sz="1200" dirty="0" smtClean="0">
                <a:solidFill>
                  <a:schemeClr val="bg1">
                    <a:lumMod val="65000"/>
                  </a:schemeClr>
                </a:solidFill>
              </a:rPr>
              <a:t>, 2015</a:t>
            </a:r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3EF64B-53AF-43B4-BB6E-D9D0543727C2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11/3/2021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Future challenges – negative emissions</a:t>
            </a:r>
            <a:endParaRPr lang="en-GB" dirty="0"/>
          </a:p>
        </p:txBody>
      </p:sp>
      <p:sp>
        <p:nvSpPr>
          <p:cNvPr id="15" name="Oval 14"/>
          <p:cNvSpPr>
            <a:spLocks noChangeAspect="1"/>
          </p:cNvSpPr>
          <p:nvPr/>
        </p:nvSpPr>
        <p:spPr bwMode="auto">
          <a:xfrm>
            <a:off x="7543800" y="2098800"/>
            <a:ext cx="3060000" cy="3060000"/>
          </a:xfrm>
          <a:prstGeom prst="ellipse">
            <a:avLst/>
          </a:prstGeom>
          <a:gradFill flip="none" rotWithShape="1">
            <a:gsLst>
              <a:gs pos="72000">
                <a:srgbClr val="FFCD00">
                  <a:alpha val="0"/>
                </a:srgbClr>
              </a:gs>
              <a:gs pos="0">
                <a:srgbClr val="FFC000"/>
              </a:gs>
              <a:gs pos="87000">
                <a:srgbClr val="FFFF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8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ＭＳ Ｐゴシック" pitchFamily="-80" charset="-128"/>
              </a:rPr>
              <a:t>IPCC negative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800" b="1" dirty="0" smtClean="0">
                <a:solidFill>
                  <a:schemeClr val="bg1"/>
                </a:solidFill>
                <a:latin typeface="Verdana" pitchFamily="34" charset="0"/>
                <a:ea typeface="ＭＳ Ｐゴシック" pitchFamily="-80" charset="-128"/>
              </a:rPr>
              <a:t>22 </a:t>
            </a:r>
            <a:r>
              <a:rPr lang="en-GB" sz="2800" b="1" dirty="0" err="1" smtClean="0">
                <a:solidFill>
                  <a:schemeClr val="bg1"/>
                </a:solidFill>
                <a:latin typeface="Verdana" pitchFamily="34" charset="0"/>
                <a:ea typeface="ＭＳ Ｐゴシック" pitchFamily="-80" charset="-128"/>
              </a:rPr>
              <a:t>Gton</a:t>
            </a:r>
            <a:endParaRPr kumimoji="0" lang="en-GB" sz="2800" b="1" i="0" u="none" strike="noStrike" cap="none" normalizeH="0" dirty="0" smtClean="0">
              <a:ln>
                <a:noFill/>
              </a:ln>
              <a:solidFill>
                <a:schemeClr val="bg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07886" y="5486400"/>
            <a:ext cx="1779654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Climate goal</a:t>
            </a:r>
            <a:endParaRPr lang="en-GB" dirty="0"/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1447800" y="1828800"/>
            <a:ext cx="3600000" cy="3600000"/>
          </a:xfrm>
          <a:prstGeom prst="ellipse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ＭＳ Ｐゴシック" pitchFamily="-80" charset="-128"/>
              </a:rPr>
              <a:t>35 </a:t>
            </a:r>
            <a:r>
              <a:rPr kumimoji="0" lang="en-GB" sz="28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ＭＳ Ｐゴシック" pitchFamily="-80" charset="-128"/>
              </a:rPr>
              <a:t>Gton</a:t>
            </a:r>
            <a:r>
              <a:rPr kumimoji="0" lang="en-GB" sz="2800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ＭＳ Ｐゴシック" pitchFamily="-80" charset="-128"/>
              </a:rPr>
              <a:t> CO</a:t>
            </a:r>
            <a:r>
              <a:rPr kumimoji="0" lang="en-GB" sz="2800" b="1" i="0" u="none" strike="noStrike" cap="none" normalizeH="0" baseline="-2500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pitchFamily="34" charset="0"/>
                <a:ea typeface="ＭＳ Ｐゴシック" pitchFamily="-80" charset="-128"/>
              </a:rPr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90800" y="5486400"/>
            <a:ext cx="139172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Emissions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2734592" y="5867400"/>
            <a:ext cx="669285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We must remove </a:t>
            </a:r>
            <a:r>
              <a:rPr lang="en-GB" b="1" dirty="0">
                <a:solidFill>
                  <a:srgbClr val="FF0000"/>
                </a:solidFill>
              </a:rPr>
              <a:t>CO</a:t>
            </a:r>
            <a:r>
              <a:rPr lang="en-GB" b="1" baseline="-25000" dirty="0">
                <a:solidFill>
                  <a:srgbClr val="FF0000"/>
                </a:solidFill>
              </a:rPr>
              <a:t>2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smtClean="0">
                <a:solidFill>
                  <a:srgbClr val="FF0000"/>
                </a:solidFill>
              </a:rPr>
              <a:t>from the atmosphere</a:t>
            </a:r>
          </a:p>
          <a:p>
            <a:r>
              <a:rPr lang="en-GB" b="1" dirty="0" err="1" smtClean="0">
                <a:solidFill>
                  <a:srgbClr val="FF0000"/>
                </a:solidFill>
              </a:rPr>
              <a:t>Utillization</a:t>
            </a:r>
            <a:r>
              <a:rPr lang="en-GB" b="1" dirty="0" smtClean="0">
                <a:solidFill>
                  <a:srgbClr val="FF0000"/>
                </a:solidFill>
              </a:rPr>
              <a:t> is OK, but we must do it even better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3EF64B-53AF-43B4-BB6E-D9D0543727C2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11/3/2021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17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</a:t>
            </a:r>
            <a:r>
              <a:rPr lang="en-GB" baseline="-25000" dirty="0"/>
              <a:t>2</a:t>
            </a:r>
            <a:r>
              <a:rPr lang="en-GB" dirty="0"/>
              <a:t> </a:t>
            </a:r>
            <a:r>
              <a:rPr lang="en-GB" dirty="0" smtClean="0"/>
              <a:t>utilization (CCU(S))</a:t>
            </a:r>
            <a:endParaRPr lang="en-GB" dirty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1143000" y="4495800"/>
            <a:ext cx="10685067" cy="0"/>
          </a:xfrm>
          <a:prstGeom prst="line">
            <a:avLst/>
          </a:prstGeom>
          <a:ln w="101600">
            <a:headEnd type="none" w="med" len="med"/>
            <a:tailEnd type="none" w="med" len="med"/>
          </a:ln>
          <a:ex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788863" y="2129879"/>
            <a:ext cx="64953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CO</a:t>
            </a:r>
            <a:r>
              <a:rPr lang="en-GB" baseline="-25000" dirty="0" smtClean="0">
                <a:solidFill>
                  <a:srgbClr val="000000"/>
                </a:solidFill>
              </a:rPr>
              <a:t>2</a:t>
            </a:r>
            <a:endParaRPr lang="en-GB" baseline="-25000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46657" y="1644316"/>
            <a:ext cx="64953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CO</a:t>
            </a:r>
            <a:r>
              <a:rPr lang="en-GB" baseline="-25000" dirty="0" smtClean="0">
                <a:solidFill>
                  <a:srgbClr val="000000"/>
                </a:solidFill>
              </a:rPr>
              <a:t>2</a:t>
            </a:r>
            <a:endParaRPr lang="en-GB" baseline="-2500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8200" y="2968079"/>
            <a:ext cx="64953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CO</a:t>
            </a:r>
            <a:r>
              <a:rPr lang="en-GB" baseline="-25000" dirty="0" smtClean="0">
                <a:solidFill>
                  <a:srgbClr val="000000"/>
                </a:solidFill>
              </a:rPr>
              <a:t>2</a:t>
            </a:r>
            <a:endParaRPr lang="en-GB" baseline="-25000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8231" y="2437532"/>
            <a:ext cx="64953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CO</a:t>
            </a:r>
            <a:r>
              <a:rPr lang="en-GB" baseline="-25000" dirty="0" smtClean="0">
                <a:solidFill>
                  <a:srgbClr val="000000"/>
                </a:solidFill>
              </a:rPr>
              <a:t>2</a:t>
            </a:r>
            <a:endParaRPr lang="en-GB" baseline="-25000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18493" y="1643158"/>
            <a:ext cx="64953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CO</a:t>
            </a:r>
            <a:r>
              <a:rPr lang="en-GB" baseline="-25000" dirty="0" smtClean="0">
                <a:solidFill>
                  <a:srgbClr val="000000"/>
                </a:solidFill>
              </a:rPr>
              <a:t>2</a:t>
            </a:r>
            <a:endParaRPr lang="en-GB" baseline="-25000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50863" y="2587079"/>
            <a:ext cx="64953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CO</a:t>
            </a:r>
            <a:r>
              <a:rPr lang="en-GB" baseline="-25000" dirty="0" smtClean="0">
                <a:solidFill>
                  <a:srgbClr val="000000"/>
                </a:solidFill>
              </a:rPr>
              <a:t>2</a:t>
            </a:r>
            <a:endParaRPr lang="en-GB" baseline="-25000" dirty="0">
              <a:solidFill>
                <a:srgbClr val="000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>
            <a:off x="2436562" y="2710826"/>
            <a:ext cx="0" cy="794374"/>
          </a:xfrm>
          <a:prstGeom prst="straightConnector1">
            <a:avLst/>
          </a:prstGeom>
          <a:ln>
            <a:prstDash val="dash"/>
            <a:headEnd type="none" w="med" len="med"/>
            <a:tailEnd type="arrow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 bwMode="auto">
          <a:xfrm>
            <a:off x="1598276" y="2425066"/>
            <a:ext cx="0" cy="794374"/>
          </a:xfrm>
          <a:prstGeom prst="straightConnector1">
            <a:avLst/>
          </a:prstGeom>
          <a:ln>
            <a:prstDash val="dash"/>
            <a:headEnd type="none" w="med" len="med"/>
            <a:tailEnd type="arrow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 bwMode="auto">
          <a:xfrm flipV="1">
            <a:off x="6096000" y="1600201"/>
            <a:ext cx="0" cy="522773"/>
          </a:xfrm>
          <a:prstGeom prst="straightConnector1">
            <a:avLst/>
          </a:prstGeom>
          <a:ln>
            <a:prstDash val="dash"/>
            <a:headEnd type="none" w="med" len="med"/>
            <a:tailEnd type="arrow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 bwMode="auto">
          <a:xfrm>
            <a:off x="3658827" y="4169500"/>
            <a:ext cx="1522773" cy="0"/>
          </a:xfrm>
          <a:prstGeom prst="straightConnector1">
            <a:avLst/>
          </a:prstGeom>
          <a:ln>
            <a:prstDash val="solid"/>
            <a:headEnd type="none" w="med" len="med"/>
            <a:tailEnd type="arrow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Freeform 26"/>
          <p:cNvSpPr/>
          <p:nvPr/>
        </p:nvSpPr>
        <p:spPr bwMode="auto">
          <a:xfrm>
            <a:off x="5759116" y="2294021"/>
            <a:ext cx="2133600" cy="2133600"/>
          </a:xfrm>
          <a:custGeom>
            <a:avLst/>
            <a:gdLst>
              <a:gd name="connsiteX0" fmla="*/ 208547 w 2133600"/>
              <a:gd name="connsiteY0" fmla="*/ 0 h 2133600"/>
              <a:gd name="connsiteX1" fmla="*/ 0 w 2133600"/>
              <a:gd name="connsiteY1" fmla="*/ 2133600 h 2133600"/>
              <a:gd name="connsiteX2" fmla="*/ 2133600 w 2133600"/>
              <a:gd name="connsiteY2" fmla="*/ 2133600 h 2133600"/>
              <a:gd name="connsiteX3" fmla="*/ 1909010 w 2133600"/>
              <a:gd name="connsiteY3" fmla="*/ 994611 h 2133600"/>
              <a:gd name="connsiteX4" fmla="*/ 770021 w 2133600"/>
              <a:gd name="connsiteY4" fmla="*/ 994611 h 2133600"/>
              <a:gd name="connsiteX5" fmla="*/ 529389 w 2133600"/>
              <a:gd name="connsiteY5" fmla="*/ 1556084 h 2133600"/>
              <a:gd name="connsiteX6" fmla="*/ 368968 w 2133600"/>
              <a:gd name="connsiteY6" fmla="*/ 16042 h 2133600"/>
              <a:gd name="connsiteX7" fmla="*/ 208547 w 2133600"/>
              <a:gd name="connsiteY7" fmla="*/ 0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33600" h="2133600">
                <a:moveTo>
                  <a:pt x="208547" y="0"/>
                </a:moveTo>
                <a:lnTo>
                  <a:pt x="0" y="2133600"/>
                </a:lnTo>
                <a:lnTo>
                  <a:pt x="2133600" y="2133600"/>
                </a:lnTo>
                <a:lnTo>
                  <a:pt x="1909010" y="994611"/>
                </a:lnTo>
                <a:lnTo>
                  <a:pt x="770021" y="994611"/>
                </a:lnTo>
                <a:lnTo>
                  <a:pt x="529389" y="1556084"/>
                </a:lnTo>
                <a:lnTo>
                  <a:pt x="368968" y="16042"/>
                </a:lnTo>
                <a:lnTo>
                  <a:pt x="208547" y="0"/>
                </a:lnTo>
                <a:close/>
              </a:path>
            </a:pathLst>
          </a:custGeom>
          <a:ln>
            <a:headEnd type="none" w="med" len="med"/>
            <a:tailEnd type="none" w="med" len="med"/>
          </a:ln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GB" sz="1600" smtClean="0">
              <a:solidFill>
                <a:srgbClr val="000000"/>
              </a:solidFill>
            </a:endParaRPr>
          </a:p>
        </p:txBody>
      </p:sp>
      <p:sp>
        <p:nvSpPr>
          <p:cNvPr id="56" name="Lightning Bolt 55"/>
          <p:cNvSpPr/>
          <p:nvPr/>
        </p:nvSpPr>
        <p:spPr>
          <a:xfrm>
            <a:off x="6607889" y="3501009"/>
            <a:ext cx="436054" cy="669938"/>
          </a:xfrm>
          <a:prstGeom prst="lightningBolt">
            <a:avLst/>
          </a:prstGeom>
          <a:gradFill>
            <a:gsLst>
              <a:gs pos="0">
                <a:srgbClr val="BFBC2C"/>
              </a:gs>
              <a:gs pos="80000">
                <a:srgbClr val="FFFF00"/>
              </a:gs>
              <a:gs pos="100000">
                <a:srgbClr val="FFFF00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733800" y="2438400"/>
            <a:ext cx="129875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biomass/</a:t>
            </a:r>
          </a:p>
          <a:p>
            <a:r>
              <a:rPr lang="en-GB" dirty="0" smtClean="0">
                <a:solidFill>
                  <a:srgbClr val="000000"/>
                </a:solidFill>
              </a:rPr>
              <a:t>waste</a:t>
            </a:r>
            <a:endParaRPr lang="en-GB" baseline="-25000" dirty="0">
              <a:solidFill>
                <a:srgbClr val="000000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958" y="3810000"/>
            <a:ext cx="1800000" cy="600000"/>
          </a:xfrm>
          <a:prstGeom prst="rect">
            <a:avLst/>
          </a:prstGeom>
        </p:spPr>
      </p:pic>
      <p:cxnSp>
        <p:nvCxnSpPr>
          <p:cNvPr id="57" name="Straight Arrow Connector 56"/>
          <p:cNvCxnSpPr/>
          <p:nvPr/>
        </p:nvCxnSpPr>
        <p:spPr bwMode="auto">
          <a:xfrm>
            <a:off x="7954602" y="4207600"/>
            <a:ext cx="761386" cy="0"/>
          </a:xfrm>
          <a:prstGeom prst="straightConnector1">
            <a:avLst/>
          </a:prstGeom>
          <a:ln>
            <a:prstDash val="solid"/>
            <a:headEnd type="none" w="med" len="med"/>
            <a:tailEnd type="arrow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9763078" y="1680651"/>
            <a:ext cx="2064989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Substitution of </a:t>
            </a:r>
          </a:p>
          <a:p>
            <a:r>
              <a:rPr lang="en-GB" dirty="0" smtClean="0">
                <a:solidFill>
                  <a:srgbClr val="000000"/>
                </a:solidFill>
              </a:rPr>
              <a:t>fossil fuel</a:t>
            </a:r>
          </a:p>
          <a:p>
            <a:endParaRPr lang="en-GB" dirty="0">
              <a:solidFill>
                <a:srgbClr val="000000"/>
              </a:solidFill>
            </a:endParaRPr>
          </a:p>
          <a:p>
            <a:r>
              <a:rPr lang="en-GB" dirty="0" smtClean="0">
                <a:solidFill>
                  <a:srgbClr val="FF0000"/>
                </a:solidFill>
              </a:rPr>
              <a:t>Energy storage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61" name="Lightning Bolt 60"/>
          <p:cNvSpPr/>
          <p:nvPr/>
        </p:nvSpPr>
        <p:spPr>
          <a:xfrm>
            <a:off x="8471601" y="2425066"/>
            <a:ext cx="436054" cy="669938"/>
          </a:xfrm>
          <a:prstGeom prst="lightningBolt">
            <a:avLst/>
          </a:prstGeom>
          <a:gradFill>
            <a:gsLst>
              <a:gs pos="0">
                <a:srgbClr val="BFBC2C"/>
              </a:gs>
              <a:gs pos="80000">
                <a:srgbClr val="FFFF00"/>
              </a:gs>
              <a:gs pos="100000">
                <a:srgbClr val="FFFF00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8640451" y="3134380"/>
            <a:ext cx="655949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en-GB" sz="2800" b="1" dirty="0" smtClean="0">
                <a:ln>
                  <a:prstDash val="solid"/>
                </a:ln>
                <a:gradFill rotWithShape="1">
                  <a:gsLst>
                    <a:gs pos="0">
                      <a:srgbClr val="3366CC">
                        <a:tint val="70000"/>
                        <a:satMod val="200000"/>
                      </a:srgbClr>
                    </a:gs>
                    <a:gs pos="40000">
                      <a:srgbClr val="3366CC">
                        <a:tint val="90000"/>
                        <a:satMod val="130000"/>
                      </a:srgbClr>
                    </a:gs>
                    <a:gs pos="50000">
                      <a:srgbClr val="3366CC">
                        <a:tint val="90000"/>
                        <a:satMod val="130000"/>
                      </a:srgbClr>
                    </a:gs>
                    <a:gs pos="68000">
                      <a:srgbClr val="3366CC">
                        <a:tint val="90000"/>
                        <a:satMod val="130000"/>
                      </a:srgbClr>
                    </a:gs>
                    <a:gs pos="100000">
                      <a:srgbClr val="3366CC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3366CC">
                      <a:tint val="80000"/>
                      <a:satMod val="250000"/>
                      <a:alpha val="45000"/>
                    </a:srgbClr>
                  </a:outerShdw>
                </a:effectLst>
              </a:rPr>
              <a:t>H</a:t>
            </a:r>
            <a:r>
              <a:rPr lang="en-GB" sz="2800" b="1" baseline="-25000" dirty="0" smtClean="0">
                <a:ln>
                  <a:prstDash val="solid"/>
                </a:ln>
                <a:gradFill rotWithShape="1">
                  <a:gsLst>
                    <a:gs pos="0">
                      <a:srgbClr val="3366CC">
                        <a:tint val="70000"/>
                        <a:satMod val="200000"/>
                      </a:srgbClr>
                    </a:gs>
                    <a:gs pos="40000">
                      <a:srgbClr val="3366CC">
                        <a:tint val="90000"/>
                        <a:satMod val="130000"/>
                      </a:srgbClr>
                    </a:gs>
                    <a:gs pos="50000">
                      <a:srgbClr val="3366CC">
                        <a:tint val="90000"/>
                        <a:satMod val="130000"/>
                      </a:srgbClr>
                    </a:gs>
                    <a:gs pos="68000">
                      <a:srgbClr val="3366CC">
                        <a:tint val="90000"/>
                        <a:satMod val="130000"/>
                      </a:srgbClr>
                    </a:gs>
                    <a:gs pos="100000">
                      <a:srgbClr val="3366CC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3366CC">
                      <a:tint val="80000"/>
                      <a:satMod val="250000"/>
                      <a:alpha val="45000"/>
                    </a:srgbClr>
                  </a:outerShdw>
                </a:effectLst>
              </a:rPr>
              <a:t>2</a:t>
            </a:r>
            <a:endParaRPr lang="en-GB" sz="2800" b="1" baseline="-25000" dirty="0">
              <a:ln>
                <a:prstDash val="solid"/>
              </a:ln>
              <a:gradFill rotWithShape="1">
                <a:gsLst>
                  <a:gs pos="0">
                    <a:srgbClr val="3366CC">
                      <a:tint val="70000"/>
                      <a:satMod val="200000"/>
                    </a:srgbClr>
                  </a:gs>
                  <a:gs pos="40000">
                    <a:srgbClr val="3366CC">
                      <a:tint val="90000"/>
                      <a:satMod val="130000"/>
                    </a:srgbClr>
                  </a:gs>
                  <a:gs pos="50000">
                    <a:srgbClr val="3366CC">
                      <a:tint val="90000"/>
                      <a:satMod val="130000"/>
                    </a:srgbClr>
                  </a:gs>
                  <a:gs pos="68000">
                    <a:srgbClr val="3366CC">
                      <a:tint val="90000"/>
                      <a:satMod val="130000"/>
                    </a:srgbClr>
                  </a:gs>
                  <a:gs pos="100000">
                    <a:srgbClr val="3366CC">
                      <a:tint val="70000"/>
                      <a:satMod val="200000"/>
                    </a:srgbClr>
                  </a:gs>
                </a:gsLst>
                <a:lin ang="5400000"/>
              </a:gradFill>
              <a:effectLst>
                <a:outerShdw blurRad="88000" dist="50800" dir="5040000" algn="tl">
                  <a:srgbClr val="3366CC">
                    <a:tint val="80000"/>
                    <a:satMod val="250000"/>
                    <a:alpha val="45000"/>
                  </a:srgbClr>
                </a:outerShdw>
              </a:effectLst>
            </a:endParaRPr>
          </a:p>
        </p:txBody>
      </p:sp>
      <p:cxnSp>
        <p:nvCxnSpPr>
          <p:cNvPr id="63" name="Straight Arrow Connector 62"/>
          <p:cNvCxnSpPr/>
          <p:nvPr/>
        </p:nvCxnSpPr>
        <p:spPr bwMode="auto">
          <a:xfrm>
            <a:off x="8663269" y="3219440"/>
            <a:ext cx="52719" cy="815105"/>
          </a:xfrm>
          <a:prstGeom prst="straightConnector1">
            <a:avLst/>
          </a:prstGeom>
          <a:ln>
            <a:prstDash val="solid"/>
            <a:headEnd type="none" w="med" len="med"/>
            <a:tailEnd type="arrow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7786145" y="3574368"/>
            <a:ext cx="918841" cy="523220"/>
          </a:xfrm>
          <a:prstGeom prst="rect">
            <a:avLst/>
          </a:prstGeom>
          <a:noFill/>
          <a:effectLst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GB" sz="2800" b="1" cap="all" dirty="0" smtClean="0">
                <a:ln w="0"/>
                <a:gradFill flip="none">
                  <a:gsLst>
                    <a:gs pos="0">
                      <a:srgbClr val="FF9900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FF9900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FF9900">
                        <a:shade val="65000"/>
                        <a:satMod val="130000"/>
                      </a:srgbClr>
                    </a:gs>
                    <a:gs pos="92000">
                      <a:srgbClr val="FF9900">
                        <a:shade val="50000"/>
                        <a:satMod val="120000"/>
                      </a:srgbClr>
                    </a:gs>
                    <a:gs pos="100000">
                      <a:srgbClr val="FF9900">
                        <a:shade val="48000"/>
                        <a:satMod val="120000"/>
                      </a:srgbClr>
                    </a:gs>
                  </a:gsLst>
                  <a:lin ang="5400000"/>
                </a:gradFill>
              </a:rPr>
              <a:t>CO</a:t>
            </a:r>
            <a:r>
              <a:rPr lang="en-GB" sz="2800" b="1" cap="all" baseline="-25000" dirty="0" smtClean="0">
                <a:ln w="0"/>
                <a:gradFill flip="none">
                  <a:gsLst>
                    <a:gs pos="0">
                      <a:srgbClr val="FF9900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FF9900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FF9900">
                        <a:shade val="65000"/>
                        <a:satMod val="130000"/>
                      </a:srgbClr>
                    </a:gs>
                    <a:gs pos="92000">
                      <a:srgbClr val="FF9900">
                        <a:shade val="50000"/>
                        <a:satMod val="120000"/>
                      </a:srgbClr>
                    </a:gs>
                    <a:gs pos="100000">
                      <a:srgbClr val="FF9900">
                        <a:shade val="48000"/>
                        <a:satMod val="120000"/>
                      </a:srgbClr>
                    </a:gs>
                  </a:gsLst>
                  <a:lin ang="5400000"/>
                </a:gradFill>
              </a:rPr>
              <a:t>2</a:t>
            </a:r>
            <a:endParaRPr lang="en-GB" sz="2800" b="1" cap="all" baseline="-25000" dirty="0">
              <a:ln w="0"/>
              <a:gradFill flip="none">
                <a:gsLst>
                  <a:gs pos="0">
                    <a:srgbClr val="FF9900">
                      <a:tint val="75000"/>
                      <a:shade val="75000"/>
                      <a:satMod val="170000"/>
                    </a:srgbClr>
                  </a:gs>
                  <a:gs pos="49000">
                    <a:srgbClr val="FF9900">
                      <a:tint val="88000"/>
                      <a:shade val="65000"/>
                      <a:satMod val="172000"/>
                    </a:srgbClr>
                  </a:gs>
                  <a:gs pos="50000">
                    <a:srgbClr val="FF9900">
                      <a:shade val="65000"/>
                      <a:satMod val="130000"/>
                    </a:srgbClr>
                  </a:gs>
                  <a:gs pos="92000">
                    <a:srgbClr val="FF9900">
                      <a:shade val="50000"/>
                      <a:satMod val="120000"/>
                    </a:srgbClr>
                  </a:gs>
                  <a:gs pos="100000">
                    <a:srgbClr val="FF9900">
                      <a:shade val="48000"/>
                      <a:satMod val="120000"/>
                    </a:srgbClr>
                  </a:gs>
                </a:gsLst>
                <a:lin ang="5400000"/>
              </a:gradFill>
            </a:endParaRPr>
          </a:p>
        </p:txBody>
      </p:sp>
      <p:pic>
        <p:nvPicPr>
          <p:cNvPr id="21506" name="Picture 2" descr="Image result for straw bales clipar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124200"/>
            <a:ext cx="1690259" cy="97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Image result for wheat clipart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652" y="3646800"/>
            <a:ext cx="1685548" cy="79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Image result for wheat clipart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39" y="3646800"/>
            <a:ext cx="1685548" cy="79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3EF64B-53AF-43B4-BB6E-D9D0543727C2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11/3/2021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82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7" presetClass="path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7.40741E-7 L -2.08333E-6 -0.125 C -2.08333E-6 -0.18102 -0.03672 -0.25 -0.06627 -0.25 L -0.13255 -0.25 " pathEditMode="relative" rAng="0" ptsTypes="FfFF">
                                      <p:cBhvr>
                                        <p:cTn id="6" dur="1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28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307 -0.25 L -0.06653 -0.25 C -0.03685 -0.25 -3.54167E-6 -0.18101 -3.54167E-6 -0.125 L -3.54167E-6 -4.07407E-6 " pathEditMode="relative" rAng="0" ptsTypes="FfFF">
                                      <p:cBhvr>
                                        <p:cTn id="1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54" y="125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0" presetClass="path" presetSubtype="0" accel="30000" decel="2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6 0.00463 C 0.00378 -0.01436 0.00235 -0.07709 0.00743 -0.07709 C 0.01328 -0.07709 0.01511 -0.05903 0.01706 -0.04005 C 0.01966 -0.01899 0.02162 0.00185 0.028 0.00185 C 0.03373 0.00185 0.03568 -0.01899 0.03828 -0.04005 C 0.03959 -0.05903 0.04219 -0.07709 0.04792 -0.07709 C 0.053 -0.07709 0.0556 -0.05903 0.05756 -0.04005 C 0.05938 -0.01899 0.06198 0.00185 0.06784 0.00185 C 0.07357 0.00185 0.07813 -0.04005 0.07813 -0.03982 C 0.07995 -0.05903 0.0819 -0.07709 0.08763 -0.07709 C 0.09349 -0.07709 0.09532 -0.05903 0.09727 -0.04005 C 0.09987 -0.01899 0.10183 0.00185 0.10821 0.00185 C 0.11394 0.00185 0.11589 -0.01899 0.11784 -0.04005 C 0.12045 -0.05903 0.1224 -0.07709 0.12813 -0.07709 C 0.13321 -0.07709 0.13581 -0.05903 0.13776 -0.04005 C 0.13959 -0.01899 0.14219 0.00185 0.14805 0.00185 " pathEditMode="relative" rAng="0" ptsTypes="ffffffffffffffff">
                                      <p:cBhvr>
                                        <p:cTn id="3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05" y="-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5" presetClass="path" presetSubtype="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14805 0.00185 L 0.00209 0.00347 " pathEditMode="relative" rAng="0" ptsTypes="FF">
                                      <p:cBhvr>
                                        <p:cTn id="34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0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43" presetClass="path" presetSubtype="0" ac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5.75596E-7 2.22222E-6 L 0.1189 2.22222E-6 C 0.17229 2.22222E-6 0.23805 -0.09422 0.23805 -0.17084 L 0.29796 -0.40278 " pathEditMode="relative" rAng="0" ptsTypes="FfFF">
                                      <p:cBhvr>
                                        <p:cTn id="3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98" y="-20139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8" presetClass="emph" presetSubtype="0" accel="15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1200000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61" grpId="0" animBg="1"/>
      <p:bldP spid="62" grpId="0"/>
      <p:bldP spid="65" grpId="0"/>
      <p:bldP spid="6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CCS/BECCS/DAC: CO</a:t>
            </a:r>
            <a:r>
              <a:rPr lang="da-DK" baseline="-25000" dirty="0" smtClean="0"/>
              <a:t>2</a:t>
            </a:r>
            <a:r>
              <a:rPr lang="da-DK" dirty="0" smtClean="0"/>
              <a:t> </a:t>
            </a:r>
            <a:r>
              <a:rPr lang="da-DK" dirty="0" err="1" smtClean="0"/>
              <a:t>capture</a:t>
            </a:r>
            <a:r>
              <a:rPr lang="da-DK" dirty="0" smtClean="0"/>
              <a:t> and </a:t>
            </a:r>
            <a:r>
              <a:rPr lang="da-DK" dirty="0" err="1" smtClean="0"/>
              <a:t>storage</a:t>
            </a:r>
            <a:r>
              <a:rPr lang="da-DK" dirty="0" smtClean="0"/>
              <a:t> – </a:t>
            </a:r>
            <a:r>
              <a:rPr lang="da-DK" dirty="0" smtClean="0">
                <a:solidFill>
                  <a:srgbClr val="FF0000"/>
                </a:solidFill>
              </a:rPr>
              <a:t>Negative emission</a:t>
            </a:r>
            <a:endParaRPr lang="da-DK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1143000" y="4495800"/>
            <a:ext cx="7620000" cy="0"/>
          </a:xfrm>
          <a:prstGeom prst="line">
            <a:avLst/>
          </a:prstGeom>
          <a:ln w="101600">
            <a:headEnd type="none" w="med" len="med"/>
            <a:tailEnd type="none" w="med" len="med"/>
          </a:ln>
          <a:ex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646657" y="1644316"/>
            <a:ext cx="64953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CO</a:t>
            </a:r>
            <a:r>
              <a:rPr lang="en-GB" baseline="-25000" dirty="0" smtClean="0">
                <a:solidFill>
                  <a:srgbClr val="000000"/>
                </a:solidFill>
              </a:rPr>
              <a:t>2</a:t>
            </a:r>
            <a:endParaRPr lang="en-GB" baseline="-25000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8231" y="2437532"/>
            <a:ext cx="64953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CO</a:t>
            </a:r>
            <a:r>
              <a:rPr lang="en-GB" baseline="-25000" dirty="0" smtClean="0">
                <a:solidFill>
                  <a:srgbClr val="000000"/>
                </a:solidFill>
              </a:rPr>
              <a:t>2</a:t>
            </a:r>
            <a:endParaRPr lang="en-GB" baseline="-25000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18493" y="1643158"/>
            <a:ext cx="64953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CO</a:t>
            </a:r>
            <a:r>
              <a:rPr lang="en-GB" baseline="-25000" dirty="0" smtClean="0">
                <a:solidFill>
                  <a:srgbClr val="000000"/>
                </a:solidFill>
              </a:rPr>
              <a:t>2</a:t>
            </a:r>
            <a:endParaRPr lang="en-GB" baseline="-25000" dirty="0">
              <a:solidFill>
                <a:srgbClr val="00000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 bwMode="auto">
          <a:xfrm>
            <a:off x="1598276" y="2425066"/>
            <a:ext cx="0" cy="794374"/>
          </a:xfrm>
          <a:prstGeom prst="straightConnector1">
            <a:avLst/>
          </a:prstGeom>
          <a:ln>
            <a:prstDash val="dash"/>
            <a:headEnd type="none" w="med" len="med"/>
            <a:tailEnd type="arrow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endCxn id="3" idx="0"/>
          </p:cNvCxnSpPr>
          <p:nvPr/>
        </p:nvCxnSpPr>
        <p:spPr bwMode="auto">
          <a:xfrm flipV="1">
            <a:off x="6096000" y="1600201"/>
            <a:ext cx="0" cy="522773"/>
          </a:xfrm>
          <a:prstGeom prst="straightConnector1">
            <a:avLst/>
          </a:prstGeom>
          <a:ln>
            <a:prstDash val="dash"/>
            <a:headEnd type="none" w="med" len="med"/>
            <a:tailEnd type="arrow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 bwMode="auto">
          <a:xfrm>
            <a:off x="3658827" y="4169500"/>
            <a:ext cx="1522773" cy="0"/>
          </a:xfrm>
          <a:prstGeom prst="straightConnector1">
            <a:avLst/>
          </a:prstGeom>
          <a:ln>
            <a:prstDash val="solid"/>
            <a:headEnd type="none" w="med" len="med"/>
            <a:tailEnd type="arrow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Freeform 26"/>
          <p:cNvSpPr/>
          <p:nvPr/>
        </p:nvSpPr>
        <p:spPr bwMode="auto">
          <a:xfrm>
            <a:off x="5759116" y="2294021"/>
            <a:ext cx="2133600" cy="2133600"/>
          </a:xfrm>
          <a:custGeom>
            <a:avLst/>
            <a:gdLst>
              <a:gd name="connsiteX0" fmla="*/ 208547 w 2133600"/>
              <a:gd name="connsiteY0" fmla="*/ 0 h 2133600"/>
              <a:gd name="connsiteX1" fmla="*/ 0 w 2133600"/>
              <a:gd name="connsiteY1" fmla="*/ 2133600 h 2133600"/>
              <a:gd name="connsiteX2" fmla="*/ 2133600 w 2133600"/>
              <a:gd name="connsiteY2" fmla="*/ 2133600 h 2133600"/>
              <a:gd name="connsiteX3" fmla="*/ 1909010 w 2133600"/>
              <a:gd name="connsiteY3" fmla="*/ 994611 h 2133600"/>
              <a:gd name="connsiteX4" fmla="*/ 770021 w 2133600"/>
              <a:gd name="connsiteY4" fmla="*/ 994611 h 2133600"/>
              <a:gd name="connsiteX5" fmla="*/ 529389 w 2133600"/>
              <a:gd name="connsiteY5" fmla="*/ 1556084 h 2133600"/>
              <a:gd name="connsiteX6" fmla="*/ 368968 w 2133600"/>
              <a:gd name="connsiteY6" fmla="*/ 16042 h 2133600"/>
              <a:gd name="connsiteX7" fmla="*/ 208547 w 2133600"/>
              <a:gd name="connsiteY7" fmla="*/ 0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33600" h="2133600">
                <a:moveTo>
                  <a:pt x="208547" y="0"/>
                </a:moveTo>
                <a:lnTo>
                  <a:pt x="0" y="2133600"/>
                </a:lnTo>
                <a:lnTo>
                  <a:pt x="2133600" y="2133600"/>
                </a:lnTo>
                <a:lnTo>
                  <a:pt x="1909010" y="994611"/>
                </a:lnTo>
                <a:lnTo>
                  <a:pt x="770021" y="994611"/>
                </a:lnTo>
                <a:lnTo>
                  <a:pt x="529389" y="1556084"/>
                </a:lnTo>
                <a:lnTo>
                  <a:pt x="368968" y="16042"/>
                </a:lnTo>
                <a:lnTo>
                  <a:pt x="208547" y="0"/>
                </a:lnTo>
                <a:close/>
              </a:path>
            </a:pathLst>
          </a:custGeom>
          <a:ln>
            <a:headEnd type="none" w="med" len="med"/>
            <a:tailEnd type="none" w="med" len="med"/>
          </a:ln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GB" sz="1600" smtClean="0">
              <a:solidFill>
                <a:srgbClr val="000000"/>
              </a:solidFill>
            </a:endParaRPr>
          </a:p>
        </p:txBody>
      </p:sp>
      <p:sp>
        <p:nvSpPr>
          <p:cNvPr id="56" name="Lightning Bolt 55"/>
          <p:cNvSpPr/>
          <p:nvPr/>
        </p:nvSpPr>
        <p:spPr>
          <a:xfrm>
            <a:off x="6607889" y="3501009"/>
            <a:ext cx="436054" cy="669938"/>
          </a:xfrm>
          <a:prstGeom prst="lightningBolt">
            <a:avLst/>
          </a:prstGeom>
          <a:gradFill>
            <a:gsLst>
              <a:gs pos="0">
                <a:srgbClr val="BFBC2C"/>
              </a:gs>
              <a:gs pos="80000">
                <a:srgbClr val="FFFF00"/>
              </a:gs>
              <a:gs pos="100000">
                <a:srgbClr val="FFFF00"/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043943" y="2294021"/>
            <a:ext cx="3730508" cy="6924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en-GB" sz="2800" b="1" dirty="0" smtClean="0">
                <a:ln>
                  <a:prstDash val="solid"/>
                </a:ln>
                <a:gradFill rotWithShape="1">
                  <a:gsLst>
                    <a:gs pos="0">
                      <a:srgbClr val="3366CC">
                        <a:tint val="70000"/>
                        <a:satMod val="200000"/>
                      </a:srgbClr>
                    </a:gs>
                    <a:gs pos="40000">
                      <a:srgbClr val="3366CC">
                        <a:tint val="90000"/>
                        <a:satMod val="130000"/>
                      </a:srgbClr>
                    </a:gs>
                    <a:gs pos="50000">
                      <a:srgbClr val="3366CC">
                        <a:tint val="90000"/>
                        <a:satMod val="130000"/>
                      </a:srgbClr>
                    </a:gs>
                    <a:gs pos="68000">
                      <a:srgbClr val="3366CC">
                        <a:tint val="90000"/>
                        <a:satMod val="130000"/>
                      </a:srgbClr>
                    </a:gs>
                    <a:gs pos="100000">
                      <a:srgbClr val="3366CC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3366CC">
                      <a:tint val="80000"/>
                      <a:satMod val="250000"/>
                      <a:alpha val="45000"/>
                    </a:srgbClr>
                  </a:outerShdw>
                </a:effectLst>
              </a:rPr>
              <a:t>BECCS </a:t>
            </a:r>
          </a:p>
          <a:p>
            <a:r>
              <a:rPr lang="en-GB" sz="1100" b="1" dirty="0" smtClean="0">
                <a:ln>
                  <a:prstDash val="solid"/>
                </a:ln>
                <a:solidFill>
                  <a:srgbClr val="999999">
                    <a:lumMod val="40000"/>
                    <a:lumOff val="60000"/>
                  </a:srgbClr>
                </a:solidFill>
              </a:rPr>
              <a:t>(Bio-Energy with Carbon Capture &amp; Storage)</a:t>
            </a:r>
            <a:endParaRPr lang="en-GB" sz="1100" b="1" dirty="0">
              <a:ln>
                <a:prstDash val="solid"/>
              </a:ln>
              <a:solidFill>
                <a:srgbClr val="999999">
                  <a:lumMod val="40000"/>
                  <a:lumOff val="60000"/>
                </a:srgbClr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788863" y="2129879"/>
            <a:ext cx="64953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CO</a:t>
            </a:r>
            <a:r>
              <a:rPr lang="en-GB" baseline="-25000" dirty="0" smtClean="0">
                <a:solidFill>
                  <a:srgbClr val="000000"/>
                </a:solidFill>
              </a:rPr>
              <a:t>2</a:t>
            </a:r>
            <a:endParaRPr lang="en-GB" baseline="-25000" dirty="0">
              <a:solidFill>
                <a:srgbClr val="00000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838200" y="2968079"/>
            <a:ext cx="64953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CO</a:t>
            </a:r>
            <a:r>
              <a:rPr lang="en-GB" baseline="-25000" dirty="0" smtClean="0">
                <a:solidFill>
                  <a:srgbClr val="000000"/>
                </a:solidFill>
              </a:rPr>
              <a:t>2</a:t>
            </a:r>
            <a:endParaRPr lang="en-GB" baseline="-25000" dirty="0">
              <a:solidFill>
                <a:srgbClr val="00000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550863" y="2587079"/>
            <a:ext cx="64953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CO</a:t>
            </a:r>
            <a:r>
              <a:rPr lang="en-GB" baseline="-25000" dirty="0" smtClean="0">
                <a:solidFill>
                  <a:srgbClr val="000000"/>
                </a:solidFill>
              </a:rPr>
              <a:t>2</a:t>
            </a:r>
            <a:endParaRPr lang="en-GB" baseline="-25000" dirty="0">
              <a:solidFill>
                <a:srgbClr val="000000"/>
              </a:solidFill>
            </a:endParaRPr>
          </a:p>
        </p:txBody>
      </p:sp>
      <p:cxnSp>
        <p:nvCxnSpPr>
          <p:cNvPr id="62" name="Straight Arrow Connector 61"/>
          <p:cNvCxnSpPr/>
          <p:nvPr/>
        </p:nvCxnSpPr>
        <p:spPr bwMode="auto">
          <a:xfrm>
            <a:off x="2436562" y="2710826"/>
            <a:ext cx="0" cy="794374"/>
          </a:xfrm>
          <a:prstGeom prst="straightConnector1">
            <a:avLst/>
          </a:prstGeom>
          <a:ln>
            <a:prstDash val="dash"/>
            <a:headEnd type="none" w="med" len="med"/>
            <a:tailEnd type="arrow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3733800" y="2438400"/>
            <a:ext cx="129875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biomass/</a:t>
            </a:r>
          </a:p>
          <a:p>
            <a:r>
              <a:rPr lang="en-GB" dirty="0" smtClean="0">
                <a:solidFill>
                  <a:srgbClr val="000000"/>
                </a:solidFill>
              </a:rPr>
              <a:t>waste</a:t>
            </a:r>
            <a:endParaRPr lang="en-GB" baseline="-25000" dirty="0">
              <a:solidFill>
                <a:srgbClr val="000000"/>
              </a:solidFill>
            </a:endParaRPr>
          </a:p>
        </p:txBody>
      </p:sp>
      <p:pic>
        <p:nvPicPr>
          <p:cNvPr id="64" name="Picture 2" descr="Image result for straw bales clipar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124200"/>
            <a:ext cx="1690259" cy="97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4" descr="Image result for wheat clipar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652" y="3646800"/>
            <a:ext cx="1685548" cy="79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4" descr="Image result for wheat clipar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39" y="3646800"/>
            <a:ext cx="1685548" cy="79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Image result for climework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0004" y="874935"/>
            <a:ext cx="8064524" cy="453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4" name="Group 53"/>
          <p:cNvGrpSpPr/>
          <p:nvPr/>
        </p:nvGrpSpPr>
        <p:grpSpPr>
          <a:xfrm>
            <a:off x="7876674" y="4170947"/>
            <a:ext cx="4796589" cy="2226142"/>
            <a:chOff x="7876674" y="4170947"/>
            <a:chExt cx="4796589" cy="2226142"/>
          </a:xfrm>
        </p:grpSpPr>
        <p:sp>
          <p:nvSpPr>
            <p:cNvPr id="40" name="Freeform 39"/>
            <p:cNvSpPr/>
            <p:nvPr/>
          </p:nvSpPr>
          <p:spPr bwMode="auto">
            <a:xfrm>
              <a:off x="7876674" y="4170947"/>
              <a:ext cx="2614863" cy="1716506"/>
            </a:xfrm>
            <a:custGeom>
              <a:avLst/>
              <a:gdLst>
                <a:gd name="connsiteX0" fmla="*/ 0 w 2614863"/>
                <a:gd name="connsiteY0" fmla="*/ 0 h 1716506"/>
                <a:gd name="connsiteX1" fmla="*/ 2614863 w 2614863"/>
                <a:gd name="connsiteY1" fmla="*/ 0 h 1716506"/>
                <a:gd name="connsiteX2" fmla="*/ 2614863 w 2614863"/>
                <a:gd name="connsiteY2" fmla="*/ 1716506 h 1716506"/>
                <a:gd name="connsiteX3" fmla="*/ 2550694 w 2614863"/>
                <a:gd name="connsiteY3" fmla="*/ 1716506 h 1716506"/>
                <a:gd name="connsiteX0" fmla="*/ 0 w 2614863"/>
                <a:gd name="connsiteY0" fmla="*/ 0 h 1716506"/>
                <a:gd name="connsiteX1" fmla="*/ 2614863 w 2614863"/>
                <a:gd name="connsiteY1" fmla="*/ 0 h 1716506"/>
                <a:gd name="connsiteX2" fmla="*/ 2614863 w 2614863"/>
                <a:gd name="connsiteY2" fmla="*/ 1716506 h 1716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14863" h="1716506">
                  <a:moveTo>
                    <a:pt x="0" y="0"/>
                  </a:moveTo>
                  <a:lnTo>
                    <a:pt x="2614863" y="0"/>
                  </a:lnTo>
                  <a:lnTo>
                    <a:pt x="2614863" y="1716506"/>
                  </a:lnTo>
                </a:path>
              </a:pathLst>
            </a:custGeom>
            <a:ln w="38100">
              <a:headEnd type="none" w="med" len="med"/>
              <a:tailEnd type="arrow" w="med" len="med"/>
            </a:ln>
            <a:ex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endParaRPr lang="en-GB" sz="1600" smtClean="0">
                <a:solidFill>
                  <a:srgbClr val="000000"/>
                </a:solidFill>
              </a:endParaRPr>
            </a:p>
          </p:txBody>
        </p:sp>
        <p:grpSp>
          <p:nvGrpSpPr>
            <p:cNvPr id="53" name="Group 52"/>
            <p:cNvGrpSpPr/>
            <p:nvPr/>
          </p:nvGrpSpPr>
          <p:grpSpPr>
            <a:xfrm>
              <a:off x="8758989" y="4507832"/>
              <a:ext cx="3914274" cy="1889257"/>
              <a:chOff x="8758989" y="4507832"/>
              <a:chExt cx="3914274" cy="1889257"/>
            </a:xfrm>
          </p:grpSpPr>
          <p:sp>
            <p:nvSpPr>
              <p:cNvPr id="39" name="Freeform 38"/>
              <p:cNvSpPr/>
              <p:nvPr/>
            </p:nvSpPr>
            <p:spPr bwMode="auto">
              <a:xfrm>
                <a:off x="8758989" y="4507832"/>
                <a:ext cx="3914274" cy="646424"/>
              </a:xfrm>
              <a:custGeom>
                <a:avLst/>
                <a:gdLst>
                  <a:gd name="connsiteX0" fmla="*/ 16043 w 3914274"/>
                  <a:gd name="connsiteY0" fmla="*/ 0 h 646424"/>
                  <a:gd name="connsiteX1" fmla="*/ 32085 w 3914274"/>
                  <a:gd name="connsiteY1" fmla="*/ 208547 h 646424"/>
                  <a:gd name="connsiteX2" fmla="*/ 48127 w 3914274"/>
                  <a:gd name="connsiteY2" fmla="*/ 256673 h 646424"/>
                  <a:gd name="connsiteX3" fmla="*/ 128337 w 3914274"/>
                  <a:gd name="connsiteY3" fmla="*/ 417094 h 646424"/>
                  <a:gd name="connsiteX4" fmla="*/ 160422 w 3914274"/>
                  <a:gd name="connsiteY4" fmla="*/ 465221 h 646424"/>
                  <a:gd name="connsiteX5" fmla="*/ 320843 w 3914274"/>
                  <a:gd name="connsiteY5" fmla="*/ 577515 h 646424"/>
                  <a:gd name="connsiteX6" fmla="*/ 721895 w 3914274"/>
                  <a:gd name="connsiteY6" fmla="*/ 593557 h 646424"/>
                  <a:gd name="connsiteX7" fmla="*/ 1620253 w 3914274"/>
                  <a:gd name="connsiteY7" fmla="*/ 545431 h 646424"/>
                  <a:gd name="connsiteX8" fmla="*/ 2021306 w 3914274"/>
                  <a:gd name="connsiteY8" fmla="*/ 529389 h 646424"/>
                  <a:gd name="connsiteX9" fmla="*/ 2566737 w 3914274"/>
                  <a:gd name="connsiteY9" fmla="*/ 577515 h 646424"/>
                  <a:gd name="connsiteX10" fmla="*/ 3882190 w 3914274"/>
                  <a:gd name="connsiteY10" fmla="*/ 368968 h 646424"/>
                  <a:gd name="connsiteX11" fmla="*/ 3914274 w 3914274"/>
                  <a:gd name="connsiteY11" fmla="*/ 64168 h 646424"/>
                  <a:gd name="connsiteX12" fmla="*/ 3866148 w 3914274"/>
                  <a:gd name="connsiteY12" fmla="*/ 32084 h 646424"/>
                  <a:gd name="connsiteX13" fmla="*/ 3481137 w 3914274"/>
                  <a:gd name="connsiteY13" fmla="*/ 48126 h 646424"/>
                  <a:gd name="connsiteX14" fmla="*/ 3160295 w 3914274"/>
                  <a:gd name="connsiteY14" fmla="*/ 32084 h 646424"/>
                  <a:gd name="connsiteX15" fmla="*/ 2967790 w 3914274"/>
                  <a:gd name="connsiteY15" fmla="*/ 16042 h 646424"/>
                  <a:gd name="connsiteX16" fmla="*/ 2679032 w 3914274"/>
                  <a:gd name="connsiteY16" fmla="*/ 128336 h 646424"/>
                  <a:gd name="connsiteX17" fmla="*/ 2422358 w 3914274"/>
                  <a:gd name="connsiteY17" fmla="*/ 112294 h 646424"/>
                  <a:gd name="connsiteX18" fmla="*/ 2277979 w 3914274"/>
                  <a:gd name="connsiteY18" fmla="*/ 80210 h 646424"/>
                  <a:gd name="connsiteX19" fmla="*/ 1892969 w 3914274"/>
                  <a:gd name="connsiteY19" fmla="*/ 176463 h 646424"/>
                  <a:gd name="connsiteX20" fmla="*/ 1636295 w 3914274"/>
                  <a:gd name="connsiteY20" fmla="*/ 144379 h 646424"/>
                  <a:gd name="connsiteX21" fmla="*/ 1491916 w 3914274"/>
                  <a:gd name="connsiteY21" fmla="*/ 80210 h 646424"/>
                  <a:gd name="connsiteX22" fmla="*/ 1090864 w 3914274"/>
                  <a:gd name="connsiteY22" fmla="*/ 128336 h 646424"/>
                  <a:gd name="connsiteX23" fmla="*/ 673769 w 3914274"/>
                  <a:gd name="connsiteY23" fmla="*/ 144379 h 646424"/>
                  <a:gd name="connsiteX24" fmla="*/ 577516 w 3914274"/>
                  <a:gd name="connsiteY24" fmla="*/ 96252 h 646424"/>
                  <a:gd name="connsiteX25" fmla="*/ 417095 w 3914274"/>
                  <a:gd name="connsiteY25" fmla="*/ 64168 h 646424"/>
                  <a:gd name="connsiteX26" fmla="*/ 80211 w 3914274"/>
                  <a:gd name="connsiteY26" fmla="*/ 96252 h 646424"/>
                  <a:gd name="connsiteX27" fmla="*/ 0 w 3914274"/>
                  <a:gd name="connsiteY27" fmla="*/ 48126 h 646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914274" h="646424">
                    <a:moveTo>
                      <a:pt x="16043" y="0"/>
                    </a:moveTo>
                    <a:cubicBezTo>
                      <a:pt x="21390" y="69516"/>
                      <a:pt x="23437" y="139364"/>
                      <a:pt x="32085" y="208547"/>
                    </a:cubicBezTo>
                    <a:cubicBezTo>
                      <a:pt x="34182" y="225326"/>
                      <a:pt x="41041" y="241320"/>
                      <a:pt x="48127" y="256673"/>
                    </a:cubicBezTo>
                    <a:cubicBezTo>
                      <a:pt x="73180" y="310956"/>
                      <a:pt x="99993" y="364455"/>
                      <a:pt x="128337" y="417094"/>
                    </a:cubicBezTo>
                    <a:cubicBezTo>
                      <a:pt x="137478" y="434070"/>
                      <a:pt x="145610" y="452878"/>
                      <a:pt x="160422" y="465221"/>
                    </a:cubicBezTo>
                    <a:cubicBezTo>
                      <a:pt x="210566" y="507008"/>
                      <a:pt x="257211" y="562971"/>
                      <a:pt x="320843" y="577515"/>
                    </a:cubicBezTo>
                    <a:cubicBezTo>
                      <a:pt x="451270" y="607327"/>
                      <a:pt x="588211" y="588210"/>
                      <a:pt x="721895" y="593557"/>
                    </a:cubicBezTo>
                    <a:lnTo>
                      <a:pt x="1620253" y="545431"/>
                    </a:lnTo>
                    <a:cubicBezTo>
                      <a:pt x="1753881" y="538832"/>
                      <a:pt x="1887592" y="524856"/>
                      <a:pt x="2021306" y="529389"/>
                    </a:cubicBezTo>
                    <a:cubicBezTo>
                      <a:pt x="2203718" y="535572"/>
                      <a:pt x="2384927" y="561473"/>
                      <a:pt x="2566737" y="577515"/>
                    </a:cubicBezTo>
                    <a:cubicBezTo>
                      <a:pt x="2568417" y="577447"/>
                      <a:pt x="3723266" y="829847"/>
                      <a:pt x="3882190" y="368968"/>
                    </a:cubicBezTo>
                    <a:cubicBezTo>
                      <a:pt x="3915494" y="272387"/>
                      <a:pt x="3903579" y="165768"/>
                      <a:pt x="3914274" y="64168"/>
                    </a:cubicBezTo>
                    <a:cubicBezTo>
                      <a:pt x="3898232" y="53473"/>
                      <a:pt x="3883869" y="39679"/>
                      <a:pt x="3866148" y="32084"/>
                    </a:cubicBezTo>
                    <a:cubicBezTo>
                      <a:pt x="3754613" y="-15716"/>
                      <a:pt x="3546508" y="41589"/>
                      <a:pt x="3481137" y="48126"/>
                    </a:cubicBezTo>
                    <a:cubicBezTo>
                      <a:pt x="3298132" y="109128"/>
                      <a:pt x="3449919" y="76641"/>
                      <a:pt x="3160295" y="32084"/>
                    </a:cubicBezTo>
                    <a:cubicBezTo>
                      <a:pt x="3096653" y="22293"/>
                      <a:pt x="3031958" y="21389"/>
                      <a:pt x="2967790" y="16042"/>
                    </a:cubicBezTo>
                    <a:cubicBezTo>
                      <a:pt x="2880210" y="59832"/>
                      <a:pt x="2775137" y="118039"/>
                      <a:pt x="2679032" y="128336"/>
                    </a:cubicBezTo>
                    <a:cubicBezTo>
                      <a:pt x="2593795" y="137468"/>
                      <a:pt x="2507916" y="117641"/>
                      <a:pt x="2422358" y="112294"/>
                    </a:cubicBezTo>
                    <a:cubicBezTo>
                      <a:pt x="2374232" y="101599"/>
                      <a:pt x="2327243" y="78315"/>
                      <a:pt x="2277979" y="80210"/>
                    </a:cubicBezTo>
                    <a:cubicBezTo>
                      <a:pt x="2075823" y="87985"/>
                      <a:pt x="2041288" y="112897"/>
                      <a:pt x="1892969" y="176463"/>
                    </a:cubicBezTo>
                    <a:cubicBezTo>
                      <a:pt x="1807411" y="165768"/>
                      <a:pt x="1720138" y="164501"/>
                      <a:pt x="1636295" y="144379"/>
                    </a:cubicBezTo>
                    <a:cubicBezTo>
                      <a:pt x="1585084" y="132088"/>
                      <a:pt x="1544559" y="81758"/>
                      <a:pt x="1491916" y="80210"/>
                    </a:cubicBezTo>
                    <a:cubicBezTo>
                      <a:pt x="1357331" y="76251"/>
                      <a:pt x="1224548" y="112294"/>
                      <a:pt x="1090864" y="128336"/>
                    </a:cubicBezTo>
                    <a:cubicBezTo>
                      <a:pt x="909597" y="173654"/>
                      <a:pt x="917812" y="185053"/>
                      <a:pt x="673769" y="144379"/>
                    </a:cubicBezTo>
                    <a:cubicBezTo>
                      <a:pt x="638386" y="138482"/>
                      <a:pt x="611755" y="106952"/>
                      <a:pt x="577516" y="96252"/>
                    </a:cubicBezTo>
                    <a:cubicBezTo>
                      <a:pt x="525466" y="79986"/>
                      <a:pt x="470569" y="74863"/>
                      <a:pt x="417095" y="64168"/>
                    </a:cubicBezTo>
                    <a:cubicBezTo>
                      <a:pt x="255677" y="135909"/>
                      <a:pt x="272282" y="160275"/>
                      <a:pt x="80211" y="96252"/>
                    </a:cubicBezTo>
                    <a:cubicBezTo>
                      <a:pt x="-86855" y="40563"/>
                      <a:pt x="107277" y="48126"/>
                      <a:pt x="0" y="48126"/>
                    </a:cubicBezTo>
                  </a:path>
                </a:pathLst>
              </a:custGeom>
              <a:gradFill>
                <a:gsLst>
                  <a:gs pos="0">
                    <a:srgbClr val="0070C0"/>
                  </a:gs>
                  <a:gs pos="80000">
                    <a:schemeClr val="accent4">
                      <a:lumMod val="40000"/>
                      <a:lumOff val="60000"/>
                    </a:schemeClr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16200000" scaled="0"/>
              </a:gra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50000"/>
                  </a:spcBef>
                  <a:spcAft>
                    <a:spcPct val="0"/>
                  </a:spcAft>
                </a:pPr>
                <a:endParaRPr lang="en-GB" sz="16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" name="Freeform 40"/>
              <p:cNvSpPr/>
              <p:nvPr/>
            </p:nvSpPr>
            <p:spPr bwMode="auto">
              <a:xfrm>
                <a:off x="8935453" y="5678875"/>
                <a:ext cx="2983831" cy="705883"/>
              </a:xfrm>
              <a:custGeom>
                <a:avLst/>
                <a:gdLst>
                  <a:gd name="connsiteX0" fmla="*/ 0 w 2983831"/>
                  <a:gd name="connsiteY0" fmla="*/ 304800 h 705853"/>
                  <a:gd name="connsiteX1" fmla="*/ 0 w 2983831"/>
                  <a:gd name="connsiteY1" fmla="*/ 705853 h 705853"/>
                  <a:gd name="connsiteX2" fmla="*/ 2983831 w 2983831"/>
                  <a:gd name="connsiteY2" fmla="*/ 705853 h 705853"/>
                  <a:gd name="connsiteX3" fmla="*/ 2983831 w 2983831"/>
                  <a:gd name="connsiteY3" fmla="*/ 288758 h 705853"/>
                  <a:gd name="connsiteX4" fmla="*/ 1491915 w 2983831"/>
                  <a:gd name="connsiteY4" fmla="*/ 0 h 705853"/>
                  <a:gd name="connsiteX5" fmla="*/ 0 w 2983831"/>
                  <a:gd name="connsiteY5" fmla="*/ 304800 h 705853"/>
                  <a:gd name="connsiteX0" fmla="*/ 0 w 2983831"/>
                  <a:gd name="connsiteY0" fmla="*/ 304830 h 705883"/>
                  <a:gd name="connsiteX1" fmla="*/ 0 w 2983831"/>
                  <a:gd name="connsiteY1" fmla="*/ 705883 h 705883"/>
                  <a:gd name="connsiteX2" fmla="*/ 2983831 w 2983831"/>
                  <a:gd name="connsiteY2" fmla="*/ 705883 h 705883"/>
                  <a:gd name="connsiteX3" fmla="*/ 2983831 w 2983831"/>
                  <a:gd name="connsiteY3" fmla="*/ 288788 h 705883"/>
                  <a:gd name="connsiteX4" fmla="*/ 1491915 w 2983831"/>
                  <a:gd name="connsiteY4" fmla="*/ 30 h 705883"/>
                  <a:gd name="connsiteX5" fmla="*/ 0 w 2983831"/>
                  <a:gd name="connsiteY5" fmla="*/ 304830 h 705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83831" h="705883">
                    <a:moveTo>
                      <a:pt x="0" y="304830"/>
                    </a:moveTo>
                    <a:lnTo>
                      <a:pt x="0" y="705883"/>
                    </a:lnTo>
                    <a:lnTo>
                      <a:pt x="2983831" y="705883"/>
                    </a:lnTo>
                    <a:lnTo>
                      <a:pt x="2983831" y="288788"/>
                    </a:lnTo>
                    <a:cubicBezTo>
                      <a:pt x="2735178" y="171146"/>
                      <a:pt x="1989220" y="-2644"/>
                      <a:pt x="1491915" y="30"/>
                    </a:cubicBezTo>
                    <a:cubicBezTo>
                      <a:pt x="994610" y="2704"/>
                      <a:pt x="248652" y="187188"/>
                      <a:pt x="0" y="30483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80000">
                    <a:schemeClr val="bg1"/>
                  </a:gs>
                  <a:gs pos="100000">
                    <a:schemeClr val="bg1"/>
                  </a:gs>
                </a:gsLst>
              </a:gradFill>
              <a:ln>
                <a:solidFill>
                  <a:schemeClr val="accent1">
                    <a:lumMod val="60000"/>
                    <a:lumOff val="40000"/>
                  </a:schemeClr>
                </a:solidFill>
                <a:headEnd type="none" w="med" len="med"/>
                <a:tailEnd type="none" w="med" len="med"/>
              </a:ln>
              <a:ex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50000"/>
                  </a:spcBef>
                  <a:spcAft>
                    <a:spcPct val="0"/>
                  </a:spcAft>
                </a:pPr>
                <a:endParaRPr lang="en-GB" sz="16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10763174" y="5254079"/>
                <a:ext cx="1124026" cy="3847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 dirty="0" smtClean="0">
                    <a:solidFill>
                      <a:srgbClr val="000000"/>
                    </a:solidFill>
                  </a:rPr>
                  <a:t>2.5 km</a:t>
                </a:r>
                <a:endParaRPr lang="en-GB" b="1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45" name="Straight Connector 44"/>
              <p:cNvCxnSpPr/>
              <p:nvPr/>
            </p:nvCxnSpPr>
            <p:spPr bwMode="auto">
              <a:xfrm>
                <a:off x="10347158" y="5171606"/>
                <a:ext cx="288758" cy="192360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6" name="Straight Connector 45"/>
              <p:cNvCxnSpPr/>
              <p:nvPr/>
            </p:nvCxnSpPr>
            <p:spPr bwMode="auto">
              <a:xfrm>
                <a:off x="10347158" y="5267786"/>
                <a:ext cx="288758" cy="192360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47" name="TextBox 46"/>
              <p:cNvSpPr txBox="1"/>
              <p:nvPr/>
            </p:nvSpPr>
            <p:spPr>
              <a:xfrm>
                <a:off x="10635916" y="5783903"/>
                <a:ext cx="649537" cy="3847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>
                    <a:solidFill>
                      <a:srgbClr val="000000"/>
                    </a:solidFill>
                  </a:rPr>
                  <a:t>CO</a:t>
                </a:r>
                <a:r>
                  <a:rPr lang="en-GB" baseline="-25000" dirty="0" smtClean="0">
                    <a:solidFill>
                      <a:srgbClr val="000000"/>
                    </a:solidFill>
                  </a:rPr>
                  <a:t>2</a:t>
                </a:r>
                <a:endParaRPr lang="en-GB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9165302" y="6012368"/>
                <a:ext cx="649537" cy="3847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>
                    <a:solidFill>
                      <a:srgbClr val="000000"/>
                    </a:solidFill>
                  </a:rPr>
                  <a:t>CO</a:t>
                </a:r>
                <a:r>
                  <a:rPr lang="en-GB" baseline="-25000" dirty="0" smtClean="0">
                    <a:solidFill>
                      <a:srgbClr val="000000"/>
                    </a:solidFill>
                  </a:rPr>
                  <a:t>2</a:t>
                </a:r>
                <a:endParaRPr lang="en-GB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11325187" y="6000037"/>
                <a:ext cx="649537" cy="3847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>
                    <a:solidFill>
                      <a:srgbClr val="000000"/>
                    </a:solidFill>
                  </a:rPr>
                  <a:t>CO</a:t>
                </a:r>
                <a:r>
                  <a:rPr lang="en-GB" baseline="-25000" dirty="0" smtClean="0">
                    <a:solidFill>
                      <a:srgbClr val="000000"/>
                    </a:solidFill>
                  </a:rPr>
                  <a:t>2</a:t>
                </a:r>
                <a:endParaRPr lang="en-GB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9468695" y="5839455"/>
                <a:ext cx="649537" cy="3847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>
                    <a:solidFill>
                      <a:srgbClr val="000000"/>
                    </a:solidFill>
                  </a:rPr>
                  <a:t>CO</a:t>
                </a:r>
                <a:r>
                  <a:rPr lang="en-GB" baseline="-25000" dirty="0" smtClean="0">
                    <a:solidFill>
                      <a:srgbClr val="000000"/>
                    </a:solidFill>
                  </a:rPr>
                  <a:t>2</a:t>
                </a:r>
                <a:endParaRPr lang="en-GB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10079651" y="6012368"/>
                <a:ext cx="649537" cy="3847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>
                    <a:solidFill>
                      <a:srgbClr val="000000"/>
                    </a:solidFill>
                  </a:rPr>
                  <a:t>CO</a:t>
                </a:r>
                <a:r>
                  <a:rPr lang="en-GB" baseline="-25000" dirty="0" smtClean="0">
                    <a:solidFill>
                      <a:srgbClr val="000000"/>
                    </a:solidFill>
                  </a:rPr>
                  <a:t>2</a:t>
                </a:r>
                <a:endParaRPr lang="en-GB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9986379" y="5695092"/>
                <a:ext cx="649537" cy="3847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>
                    <a:solidFill>
                      <a:srgbClr val="000000"/>
                    </a:solidFill>
                  </a:rPr>
                  <a:t>CO</a:t>
                </a:r>
                <a:r>
                  <a:rPr lang="en-GB" baseline="-25000" dirty="0" smtClean="0">
                    <a:solidFill>
                      <a:srgbClr val="000000"/>
                    </a:solidFill>
                  </a:rPr>
                  <a:t>2</a:t>
                </a:r>
                <a:endParaRPr lang="en-GB" baseline="-25000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55" name="Freeform 54"/>
          <p:cNvSpPr/>
          <p:nvPr/>
        </p:nvSpPr>
        <p:spPr bwMode="auto">
          <a:xfrm>
            <a:off x="11392793" y="3441468"/>
            <a:ext cx="5469774" cy="3047818"/>
          </a:xfrm>
          <a:custGeom>
            <a:avLst/>
            <a:gdLst>
              <a:gd name="connsiteX0" fmla="*/ 0 w 5469774"/>
              <a:gd name="connsiteY0" fmla="*/ 565266 h 3175462"/>
              <a:gd name="connsiteX1" fmla="*/ 83127 w 5469774"/>
              <a:gd name="connsiteY1" fmla="*/ 847898 h 3175462"/>
              <a:gd name="connsiteX2" fmla="*/ 997527 w 5469774"/>
              <a:gd name="connsiteY2" fmla="*/ 947651 h 3175462"/>
              <a:gd name="connsiteX3" fmla="*/ 864523 w 5469774"/>
              <a:gd name="connsiteY3" fmla="*/ 1147156 h 3175462"/>
              <a:gd name="connsiteX4" fmla="*/ 565265 w 5469774"/>
              <a:gd name="connsiteY4" fmla="*/ 3175462 h 3175462"/>
              <a:gd name="connsiteX5" fmla="*/ 3258589 w 5469774"/>
              <a:gd name="connsiteY5" fmla="*/ 3009207 h 3175462"/>
              <a:gd name="connsiteX6" fmla="*/ 5469774 w 5469774"/>
              <a:gd name="connsiteY6" fmla="*/ 2842953 h 3175462"/>
              <a:gd name="connsiteX7" fmla="*/ 5303520 w 5469774"/>
              <a:gd name="connsiteY7" fmla="*/ 0 h 3175462"/>
              <a:gd name="connsiteX8" fmla="*/ 99752 w 5469774"/>
              <a:gd name="connsiteY8" fmla="*/ 432262 h 3175462"/>
              <a:gd name="connsiteX0" fmla="*/ 0 w 5469774"/>
              <a:gd name="connsiteY0" fmla="*/ 565266 h 3175462"/>
              <a:gd name="connsiteX1" fmla="*/ 83127 w 5469774"/>
              <a:gd name="connsiteY1" fmla="*/ 847898 h 3175462"/>
              <a:gd name="connsiteX2" fmla="*/ 997527 w 5469774"/>
              <a:gd name="connsiteY2" fmla="*/ 947651 h 3175462"/>
              <a:gd name="connsiteX3" fmla="*/ 864523 w 5469774"/>
              <a:gd name="connsiteY3" fmla="*/ 1147156 h 3175462"/>
              <a:gd name="connsiteX4" fmla="*/ 565265 w 5469774"/>
              <a:gd name="connsiteY4" fmla="*/ 3175462 h 3175462"/>
              <a:gd name="connsiteX5" fmla="*/ 3258589 w 5469774"/>
              <a:gd name="connsiteY5" fmla="*/ 3009207 h 3175462"/>
              <a:gd name="connsiteX6" fmla="*/ 4239490 w 5469774"/>
              <a:gd name="connsiteY6" fmla="*/ 3042458 h 3175462"/>
              <a:gd name="connsiteX7" fmla="*/ 5469774 w 5469774"/>
              <a:gd name="connsiteY7" fmla="*/ 2842953 h 3175462"/>
              <a:gd name="connsiteX8" fmla="*/ 5303520 w 5469774"/>
              <a:gd name="connsiteY8" fmla="*/ 0 h 3175462"/>
              <a:gd name="connsiteX9" fmla="*/ 99752 w 5469774"/>
              <a:gd name="connsiteY9" fmla="*/ 432262 h 3175462"/>
              <a:gd name="connsiteX0" fmla="*/ 0 w 5469774"/>
              <a:gd name="connsiteY0" fmla="*/ 565266 h 3175462"/>
              <a:gd name="connsiteX1" fmla="*/ 83127 w 5469774"/>
              <a:gd name="connsiteY1" fmla="*/ 847898 h 3175462"/>
              <a:gd name="connsiteX2" fmla="*/ 997527 w 5469774"/>
              <a:gd name="connsiteY2" fmla="*/ 947651 h 3175462"/>
              <a:gd name="connsiteX3" fmla="*/ 948744 w 5469774"/>
              <a:gd name="connsiteY3" fmla="*/ 1143146 h 3175462"/>
              <a:gd name="connsiteX4" fmla="*/ 565265 w 5469774"/>
              <a:gd name="connsiteY4" fmla="*/ 3175462 h 3175462"/>
              <a:gd name="connsiteX5" fmla="*/ 3258589 w 5469774"/>
              <a:gd name="connsiteY5" fmla="*/ 3009207 h 3175462"/>
              <a:gd name="connsiteX6" fmla="*/ 4239490 w 5469774"/>
              <a:gd name="connsiteY6" fmla="*/ 3042458 h 3175462"/>
              <a:gd name="connsiteX7" fmla="*/ 5469774 w 5469774"/>
              <a:gd name="connsiteY7" fmla="*/ 2842953 h 3175462"/>
              <a:gd name="connsiteX8" fmla="*/ 5303520 w 5469774"/>
              <a:gd name="connsiteY8" fmla="*/ 0 h 3175462"/>
              <a:gd name="connsiteX9" fmla="*/ 99752 w 5469774"/>
              <a:gd name="connsiteY9" fmla="*/ 432262 h 3175462"/>
              <a:gd name="connsiteX0" fmla="*/ 0 w 5469774"/>
              <a:gd name="connsiteY0" fmla="*/ 565266 h 3175462"/>
              <a:gd name="connsiteX1" fmla="*/ 83127 w 5469774"/>
              <a:gd name="connsiteY1" fmla="*/ 847898 h 3175462"/>
              <a:gd name="connsiteX2" fmla="*/ 997527 w 5469774"/>
              <a:gd name="connsiteY2" fmla="*/ 947651 h 3175462"/>
              <a:gd name="connsiteX3" fmla="*/ 948744 w 5469774"/>
              <a:gd name="connsiteY3" fmla="*/ 1143146 h 3175462"/>
              <a:gd name="connsiteX4" fmla="*/ 565265 w 5469774"/>
              <a:gd name="connsiteY4" fmla="*/ 3175462 h 3175462"/>
              <a:gd name="connsiteX5" fmla="*/ 3258589 w 5469774"/>
              <a:gd name="connsiteY5" fmla="*/ 3009207 h 3175462"/>
              <a:gd name="connsiteX6" fmla="*/ 4239490 w 5469774"/>
              <a:gd name="connsiteY6" fmla="*/ 3042458 h 3175462"/>
              <a:gd name="connsiteX7" fmla="*/ 5469774 w 5469774"/>
              <a:gd name="connsiteY7" fmla="*/ 2842953 h 3175462"/>
              <a:gd name="connsiteX8" fmla="*/ 5303520 w 5469774"/>
              <a:gd name="connsiteY8" fmla="*/ 0 h 3175462"/>
              <a:gd name="connsiteX9" fmla="*/ 99752 w 5469774"/>
              <a:gd name="connsiteY9" fmla="*/ 432262 h 3175462"/>
              <a:gd name="connsiteX0" fmla="*/ 0 w 5469774"/>
              <a:gd name="connsiteY0" fmla="*/ 565266 h 3175462"/>
              <a:gd name="connsiteX1" fmla="*/ 83127 w 5469774"/>
              <a:gd name="connsiteY1" fmla="*/ 847898 h 3175462"/>
              <a:gd name="connsiteX2" fmla="*/ 997527 w 5469774"/>
              <a:gd name="connsiteY2" fmla="*/ 947651 h 3175462"/>
              <a:gd name="connsiteX3" fmla="*/ 924681 w 5469774"/>
              <a:gd name="connsiteY3" fmla="*/ 1143146 h 3175462"/>
              <a:gd name="connsiteX4" fmla="*/ 565265 w 5469774"/>
              <a:gd name="connsiteY4" fmla="*/ 3175462 h 3175462"/>
              <a:gd name="connsiteX5" fmla="*/ 3258589 w 5469774"/>
              <a:gd name="connsiteY5" fmla="*/ 3009207 h 3175462"/>
              <a:gd name="connsiteX6" fmla="*/ 4239490 w 5469774"/>
              <a:gd name="connsiteY6" fmla="*/ 3042458 h 3175462"/>
              <a:gd name="connsiteX7" fmla="*/ 5469774 w 5469774"/>
              <a:gd name="connsiteY7" fmla="*/ 2842953 h 3175462"/>
              <a:gd name="connsiteX8" fmla="*/ 5303520 w 5469774"/>
              <a:gd name="connsiteY8" fmla="*/ 0 h 3175462"/>
              <a:gd name="connsiteX9" fmla="*/ 99752 w 5469774"/>
              <a:gd name="connsiteY9" fmla="*/ 432262 h 3175462"/>
              <a:gd name="connsiteX0" fmla="*/ 0 w 5469774"/>
              <a:gd name="connsiteY0" fmla="*/ 565266 h 3175462"/>
              <a:gd name="connsiteX1" fmla="*/ 43022 w 5469774"/>
              <a:gd name="connsiteY1" fmla="*/ 847898 h 3175462"/>
              <a:gd name="connsiteX2" fmla="*/ 997527 w 5469774"/>
              <a:gd name="connsiteY2" fmla="*/ 947651 h 3175462"/>
              <a:gd name="connsiteX3" fmla="*/ 924681 w 5469774"/>
              <a:gd name="connsiteY3" fmla="*/ 1143146 h 3175462"/>
              <a:gd name="connsiteX4" fmla="*/ 565265 w 5469774"/>
              <a:gd name="connsiteY4" fmla="*/ 3175462 h 3175462"/>
              <a:gd name="connsiteX5" fmla="*/ 3258589 w 5469774"/>
              <a:gd name="connsiteY5" fmla="*/ 3009207 h 3175462"/>
              <a:gd name="connsiteX6" fmla="*/ 4239490 w 5469774"/>
              <a:gd name="connsiteY6" fmla="*/ 3042458 h 3175462"/>
              <a:gd name="connsiteX7" fmla="*/ 5469774 w 5469774"/>
              <a:gd name="connsiteY7" fmla="*/ 2842953 h 3175462"/>
              <a:gd name="connsiteX8" fmla="*/ 5303520 w 5469774"/>
              <a:gd name="connsiteY8" fmla="*/ 0 h 3175462"/>
              <a:gd name="connsiteX9" fmla="*/ 99752 w 5469774"/>
              <a:gd name="connsiteY9" fmla="*/ 432262 h 3175462"/>
              <a:gd name="connsiteX0" fmla="*/ 0 w 5469774"/>
              <a:gd name="connsiteY0" fmla="*/ 565266 h 3048943"/>
              <a:gd name="connsiteX1" fmla="*/ 43022 w 5469774"/>
              <a:gd name="connsiteY1" fmla="*/ 847898 h 3048943"/>
              <a:gd name="connsiteX2" fmla="*/ 997527 w 5469774"/>
              <a:gd name="connsiteY2" fmla="*/ 947651 h 3048943"/>
              <a:gd name="connsiteX3" fmla="*/ 924681 w 5469774"/>
              <a:gd name="connsiteY3" fmla="*/ 1143146 h 3048943"/>
              <a:gd name="connsiteX4" fmla="*/ 565265 w 5469774"/>
              <a:gd name="connsiteY4" fmla="*/ 2953393 h 3048943"/>
              <a:gd name="connsiteX5" fmla="*/ 3258589 w 5469774"/>
              <a:gd name="connsiteY5" fmla="*/ 3009207 h 3048943"/>
              <a:gd name="connsiteX6" fmla="*/ 4239490 w 5469774"/>
              <a:gd name="connsiteY6" fmla="*/ 3042458 h 3048943"/>
              <a:gd name="connsiteX7" fmla="*/ 5469774 w 5469774"/>
              <a:gd name="connsiteY7" fmla="*/ 2842953 h 3048943"/>
              <a:gd name="connsiteX8" fmla="*/ 5303520 w 5469774"/>
              <a:gd name="connsiteY8" fmla="*/ 0 h 3048943"/>
              <a:gd name="connsiteX9" fmla="*/ 99752 w 5469774"/>
              <a:gd name="connsiteY9" fmla="*/ 432262 h 3048943"/>
              <a:gd name="connsiteX0" fmla="*/ 0 w 5469774"/>
              <a:gd name="connsiteY0" fmla="*/ 565266 h 3047818"/>
              <a:gd name="connsiteX1" fmla="*/ 43022 w 5469774"/>
              <a:gd name="connsiteY1" fmla="*/ 847898 h 3047818"/>
              <a:gd name="connsiteX2" fmla="*/ 997527 w 5469774"/>
              <a:gd name="connsiteY2" fmla="*/ 947651 h 3047818"/>
              <a:gd name="connsiteX3" fmla="*/ 924681 w 5469774"/>
              <a:gd name="connsiteY3" fmla="*/ 1143146 h 3047818"/>
              <a:gd name="connsiteX4" fmla="*/ 565265 w 5469774"/>
              <a:gd name="connsiteY4" fmla="*/ 3031771 h 3047818"/>
              <a:gd name="connsiteX5" fmla="*/ 3258589 w 5469774"/>
              <a:gd name="connsiteY5" fmla="*/ 3009207 h 3047818"/>
              <a:gd name="connsiteX6" fmla="*/ 4239490 w 5469774"/>
              <a:gd name="connsiteY6" fmla="*/ 3042458 h 3047818"/>
              <a:gd name="connsiteX7" fmla="*/ 5469774 w 5469774"/>
              <a:gd name="connsiteY7" fmla="*/ 2842953 h 3047818"/>
              <a:gd name="connsiteX8" fmla="*/ 5303520 w 5469774"/>
              <a:gd name="connsiteY8" fmla="*/ 0 h 3047818"/>
              <a:gd name="connsiteX9" fmla="*/ 99752 w 5469774"/>
              <a:gd name="connsiteY9" fmla="*/ 432262 h 3047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469774" h="3047818">
                <a:moveTo>
                  <a:pt x="0" y="565266"/>
                </a:moveTo>
                <a:lnTo>
                  <a:pt x="43022" y="847898"/>
                </a:lnTo>
                <a:lnTo>
                  <a:pt x="997527" y="947651"/>
                </a:lnTo>
                <a:cubicBezTo>
                  <a:pt x="981266" y="1012816"/>
                  <a:pt x="916879" y="1069960"/>
                  <a:pt x="924681" y="1143146"/>
                </a:cubicBezTo>
                <a:lnTo>
                  <a:pt x="565265" y="3031771"/>
                </a:lnTo>
                <a:lnTo>
                  <a:pt x="3258589" y="3009207"/>
                </a:lnTo>
                <a:cubicBezTo>
                  <a:pt x="3870960" y="3010988"/>
                  <a:pt x="3901439" y="3064625"/>
                  <a:pt x="4239490" y="3042458"/>
                </a:cubicBezTo>
                <a:lnTo>
                  <a:pt x="5469774" y="2842953"/>
                </a:lnTo>
                <a:lnTo>
                  <a:pt x="5303520" y="0"/>
                </a:lnTo>
                <a:lnTo>
                  <a:pt x="99752" y="432262"/>
                </a:lnTo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GB" sz="1600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3EF64B-53AF-43B4-BB6E-D9D0543727C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11/3/2021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335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3824E-6 -4.07407E-6 L -0.29009 -4.07407E-6 " pathEditMode="relative" rAng="0" ptsTypes="AA">
                                      <p:cBhvr>
                                        <p:cTn id="6" dur="1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1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009 -2.22222E-6 L 0.11384 -2.22222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9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33333E-6 L -0.85247 -3.33333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63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55" grpId="0" animBg="1"/>
      <p:bldP spid="5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14400"/>
            <a:ext cx="11049000" cy="1143000"/>
          </a:xfrm>
        </p:spPr>
        <p:txBody>
          <a:bodyPr/>
          <a:lstStyle/>
          <a:p>
            <a:r>
              <a:rPr lang="en-GB" dirty="0" smtClean="0"/>
              <a:t>Negative emissions is not obtained by CO</a:t>
            </a:r>
            <a:r>
              <a:rPr lang="en-GB" baseline="-25000" dirty="0" smtClean="0"/>
              <a:t>2</a:t>
            </a:r>
            <a:r>
              <a:rPr lang="en-GB" dirty="0" smtClean="0"/>
              <a:t> conversion or</a:t>
            </a:r>
            <a:br>
              <a:rPr lang="en-GB" dirty="0" smtClean="0"/>
            </a:br>
            <a:r>
              <a:rPr lang="en-GB" dirty="0" smtClean="0"/>
              <a:t>	using CCS on fossil fuel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Negative emissions are only obtained by storing green CO</a:t>
            </a:r>
            <a:r>
              <a:rPr lang="en-GB" baseline="-25000" dirty="0" smtClean="0"/>
              <a:t>2</a:t>
            </a:r>
            <a:endParaRPr lang="en-GB" baseline="-25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027400"/>
            <a:ext cx="6777739" cy="490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CO</a:t>
            </a:r>
            <a:r>
              <a:rPr lang="en-GB" baseline="-25000" dirty="0" smtClean="0"/>
              <a:t>2</a:t>
            </a:r>
            <a:r>
              <a:rPr lang="en-GB" dirty="0" smtClean="0"/>
              <a:t> removal from biomass power</a:t>
            </a:r>
          </a:p>
          <a:p>
            <a:endParaRPr lang="en-GB" dirty="0" smtClean="0"/>
          </a:p>
          <a:p>
            <a:r>
              <a:rPr lang="en-GB" dirty="0" smtClean="0"/>
              <a:t>CO</a:t>
            </a:r>
            <a:r>
              <a:rPr lang="en-GB" baseline="-25000" dirty="0" smtClean="0"/>
              <a:t>2</a:t>
            </a:r>
            <a:r>
              <a:rPr lang="en-GB" dirty="0" smtClean="0"/>
              <a:t> removal from Biogas</a:t>
            </a:r>
          </a:p>
          <a:p>
            <a:endParaRPr lang="en-GB" dirty="0" smtClean="0"/>
          </a:p>
          <a:p>
            <a:r>
              <a:rPr lang="en-GB" dirty="0" smtClean="0"/>
              <a:t>CO</a:t>
            </a:r>
            <a:r>
              <a:rPr lang="en-GB" baseline="-25000" dirty="0" smtClean="0"/>
              <a:t>2</a:t>
            </a:r>
            <a:r>
              <a:rPr lang="en-GB" dirty="0" smtClean="0"/>
              <a:t> removal from green waste combustion</a:t>
            </a:r>
          </a:p>
          <a:p>
            <a:endParaRPr lang="en-GB" dirty="0" smtClean="0"/>
          </a:p>
          <a:p>
            <a:r>
              <a:rPr lang="en-GB" dirty="0" smtClean="0"/>
              <a:t>Direct Air Capture (DAC)</a:t>
            </a:r>
          </a:p>
          <a:p>
            <a:endParaRPr lang="en-GB" dirty="0"/>
          </a:p>
        </p:txBody>
      </p:sp>
      <p:sp>
        <p:nvSpPr>
          <p:cNvPr id="12" name="Rectangle 11"/>
          <p:cNvSpPr/>
          <p:nvPr/>
        </p:nvSpPr>
        <p:spPr bwMode="auto">
          <a:xfrm>
            <a:off x="12268200" y="2352675"/>
            <a:ext cx="5562600" cy="297224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48550" y="5105400"/>
            <a:ext cx="3826753" cy="96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DK emissions: 52.4 MTCO2eq</a:t>
            </a:r>
          </a:p>
          <a:p>
            <a:r>
              <a:rPr lang="en-GB" dirty="0" smtClean="0"/>
              <a:t>Farming: 10.3 MTCO2eq</a:t>
            </a:r>
          </a:p>
          <a:p>
            <a:r>
              <a:rPr lang="en-GB" dirty="0" smtClean="0"/>
              <a:t>Cement: 1.0 </a:t>
            </a:r>
            <a:r>
              <a:rPr lang="en-GB" dirty="0"/>
              <a:t>MTCO2eq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3EF64B-53AF-43B4-BB6E-D9D0543727C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11/3/2021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353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-0.46563 -2.22222E-6 " pathEditMode="relative" rAng="0" ptsTypes="AA">
                                      <p:cBhvr>
                                        <p:cTn id="6" dur="1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8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63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46563 -2.22222E-6 L -0.00313 -2.22222E-6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theme/theme1.xml><?xml version="1.0" encoding="utf-8"?>
<a:theme xmlns:a="http://schemas.openxmlformats.org/drawingml/2006/main" name="Blank">
  <a:themeElements>
    <a:clrScheme name="DTU">
      <a:dk1>
        <a:srgbClr val="000000"/>
      </a:dk1>
      <a:lt1>
        <a:srgbClr val="FFFFFF"/>
      </a:lt1>
      <a:dk2>
        <a:srgbClr val="990000"/>
      </a:dk2>
      <a:lt2>
        <a:srgbClr val="999999"/>
      </a:lt2>
      <a:accent1>
        <a:srgbClr val="FF9900"/>
      </a:accent1>
      <a:accent2>
        <a:srgbClr val="99CC33"/>
      </a:accent2>
      <a:accent3>
        <a:srgbClr val="990066"/>
      </a:accent3>
      <a:accent4>
        <a:srgbClr val="3366CC"/>
      </a:accent4>
      <a:accent5>
        <a:srgbClr val="990000"/>
      </a:accent5>
      <a:accent6>
        <a:srgbClr val="999999"/>
      </a:accent6>
      <a:hlink>
        <a:srgbClr val="3366CC"/>
      </a:hlink>
      <a:folHlink>
        <a:srgbClr val="999999"/>
      </a:folHlink>
    </a:clrScheme>
    <a:fontScheme name="DTU Corporate UK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a-DK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-8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a-DK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-80" charset="-128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1_Blank">
  <a:themeElements>
    <a:clrScheme name="DTU">
      <a:dk1>
        <a:srgbClr val="000000"/>
      </a:dk1>
      <a:lt1>
        <a:srgbClr val="FFFFFF"/>
      </a:lt1>
      <a:dk2>
        <a:srgbClr val="990000"/>
      </a:dk2>
      <a:lt2>
        <a:srgbClr val="999999"/>
      </a:lt2>
      <a:accent1>
        <a:srgbClr val="FF9900"/>
      </a:accent1>
      <a:accent2>
        <a:srgbClr val="99CC33"/>
      </a:accent2>
      <a:accent3>
        <a:srgbClr val="990066"/>
      </a:accent3>
      <a:accent4>
        <a:srgbClr val="3366CC"/>
      </a:accent4>
      <a:accent5>
        <a:srgbClr val="990000"/>
      </a:accent5>
      <a:accent6>
        <a:srgbClr val="999999"/>
      </a:accent6>
      <a:hlink>
        <a:srgbClr val="3366CC"/>
      </a:hlink>
      <a:folHlink>
        <a:srgbClr val="999999"/>
      </a:folHlink>
    </a:clrScheme>
    <a:fontScheme name="DTU Corporate UK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a-DK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-8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a-DK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-80" charset="-128"/>
          </a:defRPr>
        </a:defPPr>
      </a:lstStyle>
    </a:lnDef>
  </a:objectDefaults>
  <a:extraClrSchemeLst/>
</a:theme>
</file>

<file path=ppt/theme/theme3.xml><?xml version="1.0" encoding="utf-8"?>
<a:theme xmlns:a="http://schemas.openxmlformats.org/drawingml/2006/main" name="2_Blank">
  <a:themeElements>
    <a:clrScheme name="DTU">
      <a:dk1>
        <a:srgbClr val="000000"/>
      </a:dk1>
      <a:lt1>
        <a:srgbClr val="FFFFFF"/>
      </a:lt1>
      <a:dk2>
        <a:srgbClr val="990000"/>
      </a:dk2>
      <a:lt2>
        <a:srgbClr val="999999"/>
      </a:lt2>
      <a:accent1>
        <a:srgbClr val="FF9900"/>
      </a:accent1>
      <a:accent2>
        <a:srgbClr val="99CC33"/>
      </a:accent2>
      <a:accent3>
        <a:srgbClr val="990066"/>
      </a:accent3>
      <a:accent4>
        <a:srgbClr val="3366CC"/>
      </a:accent4>
      <a:accent5>
        <a:srgbClr val="990000"/>
      </a:accent5>
      <a:accent6>
        <a:srgbClr val="999999"/>
      </a:accent6>
      <a:hlink>
        <a:srgbClr val="3366CC"/>
      </a:hlink>
      <a:folHlink>
        <a:srgbClr val="999999"/>
      </a:folHlink>
    </a:clrScheme>
    <a:fontScheme name="DTU Corporate UK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a-DK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-8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a-DK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-80" charset="-128"/>
          </a:defRPr>
        </a:defPPr>
      </a:lstStyle>
    </a:lnDef>
  </a:objectDefaults>
  <a:extraClrSchemeLst/>
</a:theme>
</file>

<file path=ppt/theme/theme4.xml><?xml version="1.0" encoding="utf-8"?>
<a:theme xmlns:a="http://schemas.openxmlformats.org/drawingml/2006/main" name="3_Blank">
  <a:themeElements>
    <a:clrScheme name="DTU">
      <a:dk1>
        <a:srgbClr val="000000"/>
      </a:dk1>
      <a:lt1>
        <a:srgbClr val="FFFFFF"/>
      </a:lt1>
      <a:dk2>
        <a:srgbClr val="990000"/>
      </a:dk2>
      <a:lt2>
        <a:srgbClr val="999999"/>
      </a:lt2>
      <a:accent1>
        <a:srgbClr val="FF9900"/>
      </a:accent1>
      <a:accent2>
        <a:srgbClr val="99CC33"/>
      </a:accent2>
      <a:accent3>
        <a:srgbClr val="990066"/>
      </a:accent3>
      <a:accent4>
        <a:srgbClr val="3366CC"/>
      </a:accent4>
      <a:accent5>
        <a:srgbClr val="990000"/>
      </a:accent5>
      <a:accent6>
        <a:srgbClr val="999999"/>
      </a:accent6>
      <a:hlink>
        <a:srgbClr val="3366CC"/>
      </a:hlink>
      <a:folHlink>
        <a:srgbClr val="999999"/>
      </a:folHlink>
    </a:clrScheme>
    <a:fontScheme name="DTU Corporate UK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a-DK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-8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a-DK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-80" charset="-128"/>
          </a:defRPr>
        </a:defPPr>
      </a:lstStyle>
    </a:lnDef>
  </a:objectDefaults>
  <a:extraClrSchemeLst/>
</a:theme>
</file>

<file path=ppt/theme/theme5.xml><?xml version="1.0" encoding="utf-8"?>
<a:theme xmlns:a="http://schemas.openxmlformats.org/drawingml/2006/main" name="4_Blank">
  <a:themeElements>
    <a:clrScheme name="DTU">
      <a:dk1>
        <a:srgbClr val="000000"/>
      </a:dk1>
      <a:lt1>
        <a:srgbClr val="FFFFFF"/>
      </a:lt1>
      <a:dk2>
        <a:srgbClr val="990000"/>
      </a:dk2>
      <a:lt2>
        <a:srgbClr val="999999"/>
      </a:lt2>
      <a:accent1>
        <a:srgbClr val="FF9900"/>
      </a:accent1>
      <a:accent2>
        <a:srgbClr val="99CC33"/>
      </a:accent2>
      <a:accent3>
        <a:srgbClr val="990066"/>
      </a:accent3>
      <a:accent4>
        <a:srgbClr val="3366CC"/>
      </a:accent4>
      <a:accent5>
        <a:srgbClr val="990000"/>
      </a:accent5>
      <a:accent6>
        <a:srgbClr val="999999"/>
      </a:accent6>
      <a:hlink>
        <a:srgbClr val="3366CC"/>
      </a:hlink>
      <a:folHlink>
        <a:srgbClr val="999999"/>
      </a:folHlink>
    </a:clrScheme>
    <a:fontScheme name="DTU Corporate UK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a-DK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-8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a-DK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-80" charset="-128"/>
          </a:defRPr>
        </a:defPPr>
      </a:lst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F90FC90BB7BFB44BE44FFD3800E4C30" ma:contentTypeVersion="3" ma:contentTypeDescription="Opret et nyt dokument." ma:contentTypeScope="" ma:versionID="fb0657d76e80c65cdc2a34023efe0d9c">
  <xsd:schema xmlns:xsd="http://www.w3.org/2001/XMLSchema" xmlns:xs="http://www.w3.org/2001/XMLSchema" xmlns:p="http://schemas.microsoft.com/office/2006/metadata/properties" xmlns:ns2="13886c1b-f4a5-4a74-b945-e97f5516d92d" targetNamespace="http://schemas.microsoft.com/office/2006/metadata/properties" ma:root="true" ma:fieldsID="62e259dcfce4b47a67e9893f6e06be9d" ns2:_="">
    <xsd:import namespace="13886c1b-f4a5-4a74-b945-e97f5516d92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886c1b-f4a5-4a74-b945-e97f5516d92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0320CC8-6840-4C55-8244-1D9AF7277518}"/>
</file>

<file path=customXml/itemProps2.xml><?xml version="1.0" encoding="utf-8"?>
<ds:datastoreItem xmlns:ds="http://schemas.openxmlformats.org/officeDocument/2006/customXml" ds:itemID="{E7BBCD0C-0C99-4C96-AC1C-96B8AE15357F}"/>
</file>

<file path=customXml/itemProps3.xml><?xml version="1.0" encoding="utf-8"?>
<ds:datastoreItem xmlns:ds="http://schemas.openxmlformats.org/officeDocument/2006/customXml" ds:itemID="{338937D4-72B4-4D8C-88EC-4E3D27A677B3}"/>
</file>

<file path=docProps/app.xml><?xml version="1.0" encoding="utf-8"?>
<Properties xmlns="http://schemas.openxmlformats.org/officeDocument/2006/extended-properties" xmlns:vt="http://schemas.openxmlformats.org/officeDocument/2006/docPropsVTypes">
  <TotalTime>58745</TotalTime>
  <Words>899</Words>
  <Application>Microsoft Office PowerPoint</Application>
  <PresentationFormat>Widescreen</PresentationFormat>
  <Paragraphs>344</Paragraphs>
  <Slides>24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ＭＳ Ｐゴシック</vt:lpstr>
      <vt:lpstr>Arial</vt:lpstr>
      <vt:lpstr>Calibri</vt:lpstr>
      <vt:lpstr>Century Gothic</vt:lpstr>
      <vt:lpstr>Times New Roman</vt:lpstr>
      <vt:lpstr>Verdana</vt:lpstr>
      <vt:lpstr>Blank</vt:lpstr>
      <vt:lpstr>1_Blank</vt:lpstr>
      <vt:lpstr>2_Blank</vt:lpstr>
      <vt:lpstr>3_Blank</vt:lpstr>
      <vt:lpstr>4_Blank</vt:lpstr>
      <vt:lpstr>CO2 fangst og lagring Principper, teknik og potentiale</vt:lpstr>
      <vt:lpstr>Emissions from buildings</vt:lpstr>
      <vt:lpstr>Future: Negative CO2 emissions</vt:lpstr>
      <vt:lpstr>Current CO2 utilization</vt:lpstr>
      <vt:lpstr>Challenges in the future</vt:lpstr>
      <vt:lpstr>Future challenges – negative emissions</vt:lpstr>
      <vt:lpstr>CO2 utilization (CCU(S))</vt:lpstr>
      <vt:lpstr>CCS/BECCS/DAC: CO2 capture and storage – Negative emission</vt:lpstr>
      <vt:lpstr>Negative emissions is not obtained by CO2 conversion or  using CCS on fossil fuel  Negative emissions are only obtained by storing green CO2</vt:lpstr>
      <vt:lpstr> CO2 capture</vt:lpstr>
      <vt:lpstr>Gas separation technologies being applied</vt:lpstr>
      <vt:lpstr>DTU focus</vt:lpstr>
      <vt:lpstr>On-site capture testing, 1 ton/day</vt:lpstr>
      <vt:lpstr>ARC: 62 mil DKK Net Zero Carbon Capture Eneergy consumption</vt:lpstr>
      <vt:lpstr>PowerPoint Presentation</vt:lpstr>
      <vt:lpstr>PowerPoint Presentation</vt:lpstr>
      <vt:lpstr>Siri Area storage Potentiale Ineos prediction - Greensand</vt:lpstr>
      <vt:lpstr>Larger point emitters</vt:lpstr>
      <vt:lpstr>The 3D EU project</vt:lpstr>
      <vt:lpstr>A DK CCS hub – time perspective  </vt:lpstr>
      <vt:lpstr>CCS, is it possible? Yes, Canada and Norway are doing it</vt:lpstr>
      <vt:lpstr>CCS – 1st generation exists</vt:lpstr>
      <vt:lpstr>The Danish paradoxical CO2 issues</vt:lpstr>
      <vt:lpstr>Thank you</vt:lpstr>
    </vt:vector>
  </TitlesOfParts>
  <Company>DTU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Outline</dc:title>
  <dc:creator>Jozsef Gaspar</dc:creator>
  <cp:lastModifiedBy>Philip Loldrup Fosbøl</cp:lastModifiedBy>
  <cp:revision>372</cp:revision>
  <cp:lastPrinted>2021-03-07T22:21:37Z</cp:lastPrinted>
  <dcterms:created xsi:type="dcterms:W3CDTF">2016-03-21T12:41:27Z</dcterms:created>
  <dcterms:modified xsi:type="dcterms:W3CDTF">2021-03-09T21:16:11Z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0x010100EF90FC90BB7BFB44BE44FFD3800E4C30</vt:lpwstr>
  </property>
</Properties>
</file>